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1"/>
  </p:sldMasterIdLst>
  <p:notesMasterIdLst>
    <p:notesMasterId r:id="rId19"/>
  </p:notesMasterIdLst>
  <p:sldIdLst>
    <p:sldId id="258" r:id="rId2"/>
    <p:sldId id="257" r:id="rId3"/>
    <p:sldId id="256" r:id="rId4"/>
    <p:sldId id="259" r:id="rId5"/>
    <p:sldId id="260" r:id="rId6"/>
    <p:sldId id="261" r:id="rId7"/>
    <p:sldId id="263" r:id="rId8"/>
    <p:sldId id="265" r:id="rId9"/>
    <p:sldId id="266" r:id="rId10"/>
    <p:sldId id="268" r:id="rId11"/>
    <p:sldId id="269" r:id="rId12"/>
    <p:sldId id="270" r:id="rId13"/>
    <p:sldId id="271" r:id="rId14"/>
    <p:sldId id="272" r:id="rId15"/>
    <p:sldId id="273"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5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7A3F"/>
    <a:srgbClr val="4DA2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94667" autoAdjust="0"/>
  </p:normalViewPr>
  <p:slideViewPr>
    <p:cSldViewPr snapToGrid="0">
      <p:cViewPr>
        <p:scale>
          <a:sx n="60" d="100"/>
          <a:sy n="60" d="100"/>
        </p:scale>
        <p:origin x="1550" y="581"/>
      </p:cViewPr>
      <p:guideLst>
        <p:guide orient="horz" pos="2160"/>
        <p:guide orient="horz" pos="1502"/>
        <p:guide pos="3840"/>
      </p:guideLst>
    </p:cSldViewPr>
  </p:slideViewPr>
  <p:outlineViewPr>
    <p:cViewPr>
      <p:scale>
        <a:sx n="33" d="100"/>
        <a:sy n="33" d="100"/>
      </p:scale>
      <p:origin x="0" y="-1507"/>
    </p:cViewPr>
  </p:outlineViewPr>
  <p:notesTextViewPr>
    <p:cViewPr>
      <p:scale>
        <a:sx n="1" d="1"/>
        <a:sy n="1" d="1"/>
      </p:scale>
      <p:origin x="0" y="0"/>
    </p:cViewPr>
  </p:notesTextViewPr>
  <p:sorterViewPr>
    <p:cViewPr>
      <p:scale>
        <a:sx n="100" d="100"/>
        <a:sy n="100" d="100"/>
      </p:scale>
      <p:origin x="0" y="-31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9BCA35-9D04-4457-9791-EDF71A5C7811}" type="datetimeFigureOut">
              <a:rPr lang="en-IN" smtClean="0"/>
              <a:t>30-10-2020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4FC74-2456-4E60-AD37-550812615CA1}" type="slidenum">
              <a:rPr lang="en-IN" smtClean="0"/>
              <a:t>‹#›</a:t>
            </a:fld>
            <a:endParaRPr lang="en-IN"/>
          </a:p>
        </p:txBody>
      </p:sp>
    </p:spTree>
    <p:extLst>
      <p:ext uri="{BB962C8B-B14F-4D97-AF65-F5344CB8AC3E}">
        <p14:creationId xmlns:p14="http://schemas.microsoft.com/office/powerpoint/2010/main" val="2306389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014FC74-2456-4E60-AD37-550812615CA1}" type="slidenum">
              <a:rPr lang="en-IN" smtClean="0"/>
              <a:t>15</a:t>
            </a:fld>
            <a:endParaRPr lang="en-IN"/>
          </a:p>
        </p:txBody>
      </p:sp>
    </p:spTree>
    <p:extLst>
      <p:ext uri="{BB962C8B-B14F-4D97-AF65-F5344CB8AC3E}">
        <p14:creationId xmlns:p14="http://schemas.microsoft.com/office/powerpoint/2010/main" val="257786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C9B1097-F3E5-4673-8EFF-2AD8347094A5}"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2296499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9B1097-F3E5-4673-8EFF-2AD8347094A5}"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361400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9B1097-F3E5-4673-8EFF-2AD8347094A5}"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E32A3-88AF-419C-BC6B-DC43E23BA27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64774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9B1097-F3E5-4673-8EFF-2AD8347094A5}"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1153483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9B1097-F3E5-4673-8EFF-2AD8347094A5}"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E32A3-88AF-419C-BC6B-DC43E23BA27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14243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9B1097-F3E5-4673-8EFF-2AD8347094A5}"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2814666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9B1097-F3E5-4673-8EFF-2AD8347094A5}"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1100247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9B1097-F3E5-4673-8EFF-2AD8347094A5}"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270722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9B1097-F3E5-4673-8EFF-2AD8347094A5}"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4090914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9B1097-F3E5-4673-8EFF-2AD8347094A5}" type="datetimeFigureOut">
              <a:rPr lang="en-IN" smtClean="0"/>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1338294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C9B1097-F3E5-4673-8EFF-2AD8347094A5}" type="datetimeFigureOut">
              <a:rPr lang="en-IN" smtClean="0"/>
              <a:t>29-10-2020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1153440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C9B1097-F3E5-4673-8EFF-2AD8347094A5}" type="datetimeFigureOut">
              <a:rPr lang="en-IN" smtClean="0"/>
              <a:t>29-10-2020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322717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C9B1097-F3E5-4673-8EFF-2AD8347094A5}" type="datetimeFigureOut">
              <a:rPr lang="en-IN" smtClean="0"/>
              <a:t>29-10-2020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380436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9B1097-F3E5-4673-8EFF-2AD8347094A5}" type="datetimeFigureOut">
              <a:rPr lang="en-IN" smtClean="0"/>
              <a:t>29-10-2020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1403378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9B1097-F3E5-4673-8EFF-2AD8347094A5}" type="datetimeFigureOut">
              <a:rPr lang="en-IN" smtClean="0"/>
              <a:t>29-10-2020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1316906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9B1097-F3E5-4673-8EFF-2AD8347094A5}" type="datetimeFigureOut">
              <a:rPr lang="en-IN" smtClean="0"/>
              <a:t>29-10-2020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BE32A3-88AF-419C-BC6B-DC43E23BA277}" type="slidenum">
              <a:rPr lang="en-IN" smtClean="0"/>
              <a:t>‹#›</a:t>
            </a:fld>
            <a:endParaRPr lang="en-IN"/>
          </a:p>
        </p:txBody>
      </p:sp>
    </p:spTree>
    <p:extLst>
      <p:ext uri="{BB962C8B-B14F-4D97-AF65-F5344CB8AC3E}">
        <p14:creationId xmlns:p14="http://schemas.microsoft.com/office/powerpoint/2010/main" val="942631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C9B1097-F3E5-4673-8EFF-2AD8347094A5}" type="datetimeFigureOut">
              <a:rPr lang="en-IN" smtClean="0"/>
              <a:t>29-10-2020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1BE32A3-88AF-419C-BC6B-DC43E23BA277}" type="slidenum">
              <a:rPr lang="en-IN" smtClean="0"/>
              <a:t>‹#›</a:t>
            </a:fld>
            <a:endParaRPr lang="en-IN"/>
          </a:p>
        </p:txBody>
      </p:sp>
    </p:spTree>
    <p:extLst>
      <p:ext uri="{BB962C8B-B14F-4D97-AF65-F5344CB8AC3E}">
        <p14:creationId xmlns:p14="http://schemas.microsoft.com/office/powerpoint/2010/main" val="418556329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9585"/>
          </a:xfrm>
        </p:spPr>
        <p:txBody>
          <a:bodyPr>
            <a:noAutofit/>
          </a:bodyPr>
          <a:lstStyle/>
          <a:p>
            <a:r>
              <a:rPr lang="en-US" b="1" u="sng" dirty="0">
                <a:latin typeface="Times New Roman" panose="02020603050405020304" pitchFamily="18" charset="0"/>
                <a:cs typeface="Times New Roman" panose="02020603050405020304" pitchFamily="18" charset="0"/>
              </a:rPr>
              <a:t>PROBLEM STATEMENT</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975947"/>
            <a:ext cx="8596668" cy="5065416"/>
          </a:xfrm>
        </p:spPr>
        <p:txBody>
          <a:bodyPr>
            <a:noAutofit/>
          </a:bodyPr>
          <a:lstStyle/>
          <a:p>
            <a:pPr marL="0" indent="0">
              <a:buNone/>
            </a:pPr>
            <a:r>
              <a:rPr lang="en-US" sz="2000" dirty="0" smtClean="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pPr lvl="0"/>
            <a:r>
              <a:rPr lang="en-US" sz="2000" dirty="0" smtClean="0">
                <a:latin typeface="Times New Roman" panose="02020603050405020304" pitchFamily="18" charset="0"/>
                <a:cs typeface="Times New Roman" panose="02020603050405020304" pitchFamily="18" charset="0"/>
              </a:rPr>
              <a:t>Water level measurement within the water tanks.</a:t>
            </a:r>
            <a:endParaRPr lang="en-IN" sz="2000" dirty="0" smtClean="0">
              <a:latin typeface="Times New Roman" panose="02020603050405020304" pitchFamily="18" charset="0"/>
              <a:cs typeface="Times New Roman" panose="02020603050405020304" pitchFamily="18" charset="0"/>
            </a:endParaRPr>
          </a:p>
          <a:p>
            <a:pPr lvl="0"/>
            <a:r>
              <a:rPr lang="en-US" sz="2000" dirty="0" smtClean="0">
                <a:latin typeface="Times New Roman" panose="02020603050405020304" pitchFamily="18" charset="0"/>
                <a:cs typeface="Times New Roman" panose="02020603050405020304" pitchFamily="18" charset="0"/>
              </a:rPr>
              <a:t>Making </a:t>
            </a:r>
            <a:r>
              <a:rPr lang="en-US" sz="2000" dirty="0">
                <a:latin typeface="Times New Roman" panose="02020603050405020304" pitchFamily="18" charset="0"/>
                <a:cs typeface="Times New Roman" panose="02020603050405020304" pitchFamily="18" charset="0"/>
              </a:rPr>
              <a:t>water pumps to respond automatically when required.</a:t>
            </a:r>
            <a:endParaRPr lang="en-I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Detecting water wastage (leakage in pipelines, running taps, overfilling of water tanks).</a:t>
            </a:r>
            <a:endParaRPr lang="en-I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Reading Water contamination problems, i.e. Chlorine, pH levels.</a:t>
            </a:r>
            <a:endParaRPr lang="en-I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Reading water consumption on a daily basis.</a:t>
            </a:r>
            <a:endParaRPr lang="en-I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Disproportionate consumption of water by apartments when connected to a single overhead tank or underground reservoir.</a:t>
            </a:r>
            <a:endParaRPr lang="en-I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Storing data for further analysis.</a:t>
            </a:r>
            <a:endParaRPr lang="en-I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Not having proper routes for water supply.</a:t>
            </a:r>
            <a:endParaRPr lang="en-IN"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Visualization and control of complete system at one place.</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5010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1" y="226842"/>
            <a:ext cx="2847109" cy="400110"/>
          </a:xfrm>
          <a:prstGeom prst="rect">
            <a:avLst/>
          </a:prstGeom>
          <a:noFill/>
        </p:spPr>
        <p:txBody>
          <a:bodyPr wrap="square" rtlCol="0">
            <a:spAutoFit/>
          </a:bodyPr>
          <a:lstStyle/>
          <a:p>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11</a:t>
            </a: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 Optical Level Sensor</a:t>
            </a:r>
          </a:p>
        </p:txBody>
      </p:sp>
      <p:sp>
        <p:nvSpPr>
          <p:cNvPr id="6" name="TextBox 5"/>
          <p:cNvSpPr txBox="1"/>
          <p:nvPr/>
        </p:nvSpPr>
        <p:spPr>
          <a:xfrm>
            <a:off x="2911051" y="514750"/>
            <a:ext cx="6066693" cy="1754326"/>
          </a:xfrm>
          <a:prstGeom prst="rect">
            <a:avLst/>
          </a:prstGeom>
          <a:noFill/>
        </p:spPr>
        <p:txBody>
          <a:bodyPr wrap="square" rtlCol="0">
            <a:spAutoFit/>
          </a:bodyPr>
          <a:lstStyle/>
          <a:p>
            <a:r>
              <a:rPr lang="en-IN" dirty="0">
                <a:solidFill>
                  <a:schemeClr val="tx2">
                    <a:lumMod val="60000"/>
                    <a:lumOff val="40000"/>
                  </a:schemeClr>
                </a:solidFill>
              </a:rPr>
              <a:t>Optical level sensors are used to detect liquids including poised materials, interface between two immiscible liquids, and the occurrence of sediments. They are worked based on the changes in transmission in infrared light emitted from an IR LED. They are commonly used in leak detection and tank level measurement</a:t>
            </a:r>
          </a:p>
        </p:txBody>
      </p:sp>
      <p:sp>
        <p:nvSpPr>
          <p:cNvPr id="7" name="TextBox 6"/>
          <p:cNvSpPr txBox="1"/>
          <p:nvPr/>
        </p:nvSpPr>
        <p:spPr>
          <a:xfrm>
            <a:off x="0" y="2511402"/>
            <a:ext cx="1196161" cy="400110"/>
          </a:xfrm>
          <a:prstGeom prst="rect">
            <a:avLst/>
          </a:prstGeom>
          <a:noFill/>
        </p:spPr>
        <p:txBody>
          <a:bodyPr wrap="none" rtlCol="0">
            <a:spAutoFit/>
          </a:bodyPr>
          <a:lstStyle/>
          <a:p>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12. </a:t>
            </a: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Relay</a:t>
            </a:r>
            <a:endParaRPr lang="en-IN" sz="2000" b="1" dirty="0" smtClean="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8" name="Rectangle 7"/>
          <p:cNvSpPr/>
          <p:nvPr/>
        </p:nvSpPr>
        <p:spPr>
          <a:xfrm>
            <a:off x="125433" y="2825449"/>
            <a:ext cx="7033903" cy="1477328"/>
          </a:xfrm>
          <a:prstGeom prst="rect">
            <a:avLst/>
          </a:prstGeom>
        </p:spPr>
        <p:txBody>
          <a:bodyPr wrap="square">
            <a:spAutoFit/>
          </a:bodyPr>
          <a:lstStyle/>
          <a:p>
            <a:r>
              <a:rPr lang="en-IN" dirty="0">
                <a:solidFill>
                  <a:schemeClr val="tx2">
                    <a:lumMod val="60000"/>
                    <a:lumOff val="40000"/>
                  </a:schemeClr>
                </a:solidFill>
              </a:rPr>
              <a:t>A relay is an electrically operated switch. It consists of a set of input terminals for a single or multiple control signals, and a set of operating contact terminals. The switch may have any number of contacts in multiple contact forms, such as making contacts, break contacts or combinations thereof</a:t>
            </a:r>
            <a:r>
              <a:rPr lang="en-IN" dirty="0" smtClean="0">
                <a:solidFill>
                  <a:schemeClr val="tx2">
                    <a:lumMod val="60000"/>
                    <a:lumOff val="40000"/>
                  </a:schemeClr>
                </a:solidFill>
              </a:rPr>
              <a:t>.</a:t>
            </a:r>
            <a:endParaRPr lang="en-IN"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7886701" y="4094017"/>
            <a:ext cx="1196418" cy="369332"/>
          </a:xfrm>
          <a:prstGeom prst="rect">
            <a:avLst/>
          </a:prstGeom>
          <a:noFill/>
        </p:spPr>
        <p:txBody>
          <a:bodyPr wrap="none" rtlCol="0">
            <a:spAutoFit/>
          </a:bodyPr>
          <a:lstStyle/>
          <a:p>
            <a:r>
              <a:rPr lang="en-IN" dirty="0" smtClean="0"/>
              <a:t>Fig: Relay</a:t>
            </a:r>
            <a:endParaRPr lang="en-IN" dirty="0"/>
          </a:p>
        </p:txBody>
      </p:sp>
      <p:sp>
        <p:nvSpPr>
          <p:cNvPr id="11" name="TextBox 10"/>
          <p:cNvSpPr txBox="1"/>
          <p:nvPr/>
        </p:nvSpPr>
        <p:spPr>
          <a:xfrm>
            <a:off x="124691" y="4333010"/>
            <a:ext cx="1843774" cy="400110"/>
          </a:xfrm>
          <a:prstGeom prst="rect">
            <a:avLst/>
          </a:prstGeom>
          <a:noFill/>
        </p:spPr>
        <p:txBody>
          <a:bodyPr wrap="none" rtlCol="0">
            <a:spAutoFit/>
          </a:bodyPr>
          <a:lstStyle/>
          <a:p>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13. </a:t>
            </a: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Flow Meter</a:t>
            </a:r>
            <a:endParaRPr lang="en-IN" sz="20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2857501" y="4665517"/>
            <a:ext cx="7065817" cy="1200329"/>
          </a:xfrm>
          <a:prstGeom prst="rect">
            <a:avLst/>
          </a:prstGeom>
          <a:noFill/>
        </p:spPr>
        <p:txBody>
          <a:bodyPr wrap="square" rtlCol="0">
            <a:spAutoFit/>
          </a:bodyPr>
          <a:lstStyle/>
          <a:p>
            <a:r>
              <a:rPr lang="en-IN" dirty="0">
                <a:solidFill>
                  <a:schemeClr val="tx2">
                    <a:lumMod val="60000"/>
                    <a:lumOff val="40000"/>
                  </a:schemeClr>
                </a:solidFill>
              </a:rPr>
              <a:t>A flow meter is a device used to measure the volume or mass of a gas or liquid. ... Or more frequently, the most utility from a flow meter and the greatest variety of flow meters focus on measuring glasses and liquids in a pipe.</a:t>
            </a:r>
          </a:p>
        </p:txBody>
      </p:sp>
      <p:sp>
        <p:nvSpPr>
          <p:cNvPr id="15" name="TextBox 14"/>
          <p:cNvSpPr txBox="1"/>
          <p:nvPr/>
        </p:nvSpPr>
        <p:spPr>
          <a:xfrm>
            <a:off x="394854" y="2150918"/>
            <a:ext cx="2744662" cy="369332"/>
          </a:xfrm>
          <a:prstGeom prst="rect">
            <a:avLst/>
          </a:prstGeom>
          <a:noFill/>
        </p:spPr>
        <p:txBody>
          <a:bodyPr wrap="none" rtlCol="0">
            <a:spAutoFit/>
          </a:bodyPr>
          <a:lstStyle/>
          <a:p>
            <a:r>
              <a:rPr lang="en-IN" dirty="0" smtClean="0"/>
              <a:t>Fig: Optical Level Sensor</a:t>
            </a:r>
          </a:p>
        </p:txBody>
      </p:sp>
      <p:pic>
        <p:nvPicPr>
          <p:cNvPr id="16" name="Picture 15"/>
          <p:cNvPicPr/>
          <p:nvPr/>
        </p:nvPicPr>
        <p:blipFill>
          <a:blip r:embed="rId2" cstate="print">
            <a:extLst>
              <a:ext uri="{28A0092B-C50C-407E-A947-70E740481C1C}">
                <a14:useLocalDpi xmlns:a14="http://schemas.microsoft.com/office/drawing/2010/main" val="0"/>
              </a:ext>
            </a:extLst>
          </a:blip>
          <a:stretch>
            <a:fillRect/>
          </a:stretch>
        </p:blipFill>
        <p:spPr>
          <a:xfrm>
            <a:off x="138343" y="695326"/>
            <a:ext cx="2469776" cy="13620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p:nvPr/>
        </p:nvPicPr>
        <p:blipFill>
          <a:blip r:embed="rId3" cstate="print">
            <a:extLst>
              <a:ext uri="{28A0092B-C50C-407E-A947-70E740481C1C}">
                <a14:useLocalDpi xmlns:a14="http://schemas.microsoft.com/office/drawing/2010/main" val="0"/>
              </a:ext>
            </a:extLst>
          </a:blip>
          <a:stretch>
            <a:fillRect/>
          </a:stretch>
        </p:blipFill>
        <p:spPr>
          <a:xfrm>
            <a:off x="6985289" y="2119746"/>
            <a:ext cx="2969202" cy="17707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p:nvPr/>
        </p:nvPicPr>
        <p:blipFill>
          <a:blip r:embed="rId4" cstate="print">
            <a:extLst>
              <a:ext uri="{28A0092B-C50C-407E-A947-70E740481C1C}">
                <a14:useLocalDpi xmlns:a14="http://schemas.microsoft.com/office/drawing/2010/main" val="0"/>
              </a:ext>
            </a:extLst>
          </a:blip>
          <a:stretch>
            <a:fillRect/>
          </a:stretch>
        </p:blipFill>
        <p:spPr>
          <a:xfrm>
            <a:off x="351991" y="4873337"/>
            <a:ext cx="2089873" cy="13486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Rectangle 1"/>
          <p:cNvSpPr/>
          <p:nvPr/>
        </p:nvSpPr>
        <p:spPr>
          <a:xfrm>
            <a:off x="645237" y="6382388"/>
            <a:ext cx="1792478" cy="369332"/>
          </a:xfrm>
          <a:prstGeom prst="rect">
            <a:avLst/>
          </a:prstGeom>
        </p:spPr>
        <p:txBody>
          <a:bodyPr wrap="none">
            <a:spAutoFit/>
          </a:bodyPr>
          <a:lstStyle/>
          <a:p>
            <a:r>
              <a:rPr lang="en-IN" dirty="0" smtClean="0"/>
              <a:t>Fig: Flow Meter</a:t>
            </a:r>
            <a:endParaRPr lang="en-IN" dirty="0"/>
          </a:p>
        </p:txBody>
      </p:sp>
    </p:spTree>
    <p:extLst>
      <p:ext uri="{BB962C8B-B14F-4D97-AF65-F5344CB8AC3E}">
        <p14:creationId xmlns:p14="http://schemas.microsoft.com/office/powerpoint/2010/main" val="3089846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322117" y="216451"/>
            <a:ext cx="2847109" cy="400110"/>
          </a:xfrm>
          <a:prstGeom prst="rect">
            <a:avLst/>
          </a:prstGeom>
          <a:noFill/>
        </p:spPr>
        <p:txBody>
          <a:bodyPr wrap="square" rtlCol="0">
            <a:spAutoFit/>
          </a:bodyPr>
          <a:lstStyle/>
          <a:p>
            <a:r>
              <a:rPr lang="en-IN" sz="2000" b="1" dirty="0" smtClean="0">
                <a:solidFill>
                  <a:schemeClr val="accent1">
                    <a:lumMod val="75000"/>
                  </a:schemeClr>
                </a:solidFill>
                <a:latin typeface="Times New Roman" panose="02020603050405020304" pitchFamily="18" charset="0"/>
                <a:cs typeface="Times New Roman" panose="02020603050405020304" pitchFamily="18" charset="0"/>
              </a:rPr>
              <a:t>14. Overflow Sensor</a:t>
            </a:r>
            <a:endParaRPr lang="en-IN" sz="2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139651" y="940777"/>
            <a:ext cx="6066693" cy="1477328"/>
          </a:xfrm>
          <a:prstGeom prst="rect">
            <a:avLst/>
          </a:prstGeom>
          <a:noFill/>
        </p:spPr>
        <p:txBody>
          <a:bodyPr wrap="square" rtlCol="0">
            <a:spAutoFit/>
          </a:bodyPr>
          <a:lstStyle/>
          <a:p>
            <a:r>
              <a:rPr lang="en-IN" dirty="0">
                <a:solidFill>
                  <a:schemeClr val="tx2">
                    <a:lumMod val="60000"/>
                    <a:lumOff val="40000"/>
                  </a:schemeClr>
                </a:solidFill>
              </a:rPr>
              <a:t>In order to meet the diversified cleaning needs of several industries, we are instrumental in providing a qualitative Overflow Water Sensor service. ... This sensor service is exclusively executed to raise an alarming call, on water outflowing of the water tank.</a:t>
            </a:r>
          </a:p>
        </p:txBody>
      </p:sp>
      <p:sp>
        <p:nvSpPr>
          <p:cNvPr id="7" name="TextBox 6"/>
          <p:cNvSpPr txBox="1"/>
          <p:nvPr/>
        </p:nvSpPr>
        <p:spPr>
          <a:xfrm>
            <a:off x="280555" y="3581666"/>
            <a:ext cx="1338828" cy="400110"/>
          </a:xfrm>
          <a:prstGeom prst="rect">
            <a:avLst/>
          </a:prstGeom>
          <a:noFill/>
        </p:spPr>
        <p:txBody>
          <a:bodyPr wrap="none" rtlCol="0">
            <a:spAutoFit/>
          </a:bodyPr>
          <a:lstStyle/>
          <a:p>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15. Buzzer</a:t>
            </a:r>
          </a:p>
        </p:txBody>
      </p:sp>
      <p:sp>
        <p:nvSpPr>
          <p:cNvPr id="8" name="Rectangle 7"/>
          <p:cNvSpPr/>
          <p:nvPr/>
        </p:nvSpPr>
        <p:spPr>
          <a:xfrm>
            <a:off x="135824" y="4124313"/>
            <a:ext cx="6711785" cy="1200329"/>
          </a:xfrm>
          <a:prstGeom prst="rect">
            <a:avLst/>
          </a:prstGeom>
        </p:spPr>
        <p:txBody>
          <a:bodyPr wrap="square">
            <a:spAutoFit/>
          </a:bodyPr>
          <a:lstStyle/>
          <a:p>
            <a:r>
              <a:rPr lang="en-US" dirty="0">
                <a:solidFill>
                  <a:schemeClr val="tx2">
                    <a:lumMod val="60000"/>
                    <a:lumOff val="40000"/>
                  </a:schemeClr>
                </a:solidFill>
              </a:rPr>
              <a:t>A </a:t>
            </a:r>
            <a:r>
              <a:rPr lang="en-US" b="1" dirty="0">
                <a:solidFill>
                  <a:schemeClr val="tx2">
                    <a:lumMod val="60000"/>
                    <a:lumOff val="40000"/>
                  </a:schemeClr>
                </a:solidFill>
              </a:rPr>
              <a:t>buzzer</a:t>
            </a:r>
            <a:r>
              <a:rPr lang="en-US" dirty="0">
                <a:solidFill>
                  <a:schemeClr val="tx2">
                    <a:lumMod val="60000"/>
                    <a:lumOff val="40000"/>
                  </a:schemeClr>
                </a:solidFill>
              </a:rPr>
              <a:t> or beeper is an audio </a:t>
            </a:r>
            <a:r>
              <a:rPr lang="en-US" dirty="0" err="1">
                <a:solidFill>
                  <a:schemeClr val="tx2">
                    <a:lumMod val="60000"/>
                    <a:lumOff val="40000"/>
                  </a:schemeClr>
                </a:solidFill>
              </a:rPr>
              <a:t>signalling</a:t>
            </a:r>
            <a:r>
              <a:rPr lang="en-US" dirty="0">
                <a:solidFill>
                  <a:schemeClr val="tx2">
                    <a:lumMod val="60000"/>
                    <a:lumOff val="40000"/>
                  </a:schemeClr>
                </a:solidFill>
              </a:rPr>
              <a:t> device, which may be mechanical, electromechanical, or piezoelectric (</a:t>
            </a:r>
            <a:r>
              <a:rPr lang="en-US" dirty="0" err="1">
                <a:solidFill>
                  <a:schemeClr val="tx2">
                    <a:lumMod val="60000"/>
                    <a:lumOff val="40000"/>
                  </a:schemeClr>
                </a:solidFill>
              </a:rPr>
              <a:t>piezo</a:t>
            </a:r>
            <a:r>
              <a:rPr lang="en-US" dirty="0">
                <a:solidFill>
                  <a:schemeClr val="tx2">
                    <a:lumMod val="60000"/>
                    <a:lumOff val="40000"/>
                  </a:schemeClr>
                </a:solidFill>
              </a:rPr>
              <a:t> for short</a:t>
            </a:r>
            <a:r>
              <a:rPr lang="en-US" dirty="0" smtClean="0">
                <a:solidFill>
                  <a:schemeClr val="tx2">
                    <a:lumMod val="60000"/>
                    <a:lumOff val="40000"/>
                  </a:schemeClr>
                </a:solidFill>
              </a:rPr>
              <a:t>). </a:t>
            </a:r>
            <a:r>
              <a:rPr lang="en-IN" dirty="0">
                <a:solidFill>
                  <a:schemeClr val="tx2">
                    <a:lumMod val="60000"/>
                    <a:lumOff val="40000"/>
                  </a:schemeClr>
                </a:solidFill>
              </a:rPr>
              <a:t>It will execute an alarming call</a:t>
            </a:r>
            <a:r>
              <a:rPr lang="en-IN" i="1" dirty="0">
                <a:solidFill>
                  <a:schemeClr val="tx2">
                    <a:lumMod val="60000"/>
                    <a:lumOff val="40000"/>
                  </a:schemeClr>
                </a:solidFill>
              </a:rPr>
              <a:t> </a:t>
            </a:r>
            <a:r>
              <a:rPr lang="en-IN" dirty="0">
                <a:solidFill>
                  <a:schemeClr val="tx2">
                    <a:lumMod val="60000"/>
                    <a:lumOff val="40000"/>
                  </a:schemeClr>
                </a:solidFill>
              </a:rPr>
              <a:t>when there is any problem with a sensor.</a:t>
            </a:r>
            <a:endParaRPr lang="en-IN"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7886701" y="5413663"/>
            <a:ext cx="1332416" cy="369332"/>
          </a:xfrm>
          <a:prstGeom prst="rect">
            <a:avLst/>
          </a:prstGeom>
          <a:noFill/>
        </p:spPr>
        <p:txBody>
          <a:bodyPr wrap="none" rtlCol="0">
            <a:spAutoFit/>
          </a:bodyPr>
          <a:lstStyle/>
          <a:p>
            <a:r>
              <a:rPr lang="en-IN" dirty="0" smtClean="0"/>
              <a:t>Fig: Buzzer</a:t>
            </a:r>
            <a:endParaRPr lang="en-IN" dirty="0"/>
          </a:p>
        </p:txBody>
      </p:sp>
      <p:sp>
        <p:nvSpPr>
          <p:cNvPr id="15" name="TextBox 14"/>
          <p:cNvSpPr txBox="1"/>
          <p:nvPr/>
        </p:nvSpPr>
        <p:spPr>
          <a:xfrm>
            <a:off x="238990" y="2504208"/>
            <a:ext cx="2313454" cy="369332"/>
          </a:xfrm>
          <a:prstGeom prst="rect">
            <a:avLst/>
          </a:prstGeom>
          <a:noFill/>
        </p:spPr>
        <p:txBody>
          <a:bodyPr wrap="none" rtlCol="0">
            <a:spAutoFit/>
          </a:bodyPr>
          <a:lstStyle/>
          <a:p>
            <a:r>
              <a:rPr lang="en-IN" dirty="0" smtClean="0"/>
              <a:t>Fig: Overflow Sensor</a:t>
            </a:r>
          </a:p>
        </p:txBody>
      </p:sp>
      <p:pic>
        <p:nvPicPr>
          <p:cNvPr id="9" name="Picture 8"/>
          <p:cNvPicPr>
            <a:picLocks noChangeAspect="1"/>
          </p:cNvPicPr>
          <p:nvPr/>
        </p:nvPicPr>
        <p:blipFill>
          <a:blip r:embed="rId2"/>
          <a:stretch>
            <a:fillRect/>
          </a:stretch>
        </p:blipFill>
        <p:spPr>
          <a:xfrm>
            <a:off x="188995" y="886276"/>
            <a:ext cx="2512641" cy="15317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42" name="Picture 2" descr="Electronicspices Big Buzzer with Small Enclosed Piezo Electronic Buzzer Alarm 95DB with Wires - Pack of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989" y="3731871"/>
            <a:ext cx="2704902" cy="15201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8695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825" y="100445"/>
            <a:ext cx="3333557" cy="772390"/>
          </a:xfrm>
        </p:spPr>
        <p:txBody>
          <a:bodyPr>
            <a:noAutofit/>
          </a:bodyPr>
          <a:lstStyle/>
          <a:p>
            <a:r>
              <a:rPr lang="en-IN" dirty="0">
                <a:latin typeface="Times New Roman" panose="02020603050405020304" pitchFamily="18" charset="0"/>
                <a:cs typeface="Times New Roman" panose="02020603050405020304" pitchFamily="18" charset="0"/>
              </a:rPr>
              <a:t>NETWORKING</a:t>
            </a:r>
            <a:endParaRPr lang="en-I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80554" y="748145"/>
            <a:ext cx="8281555" cy="1754326"/>
          </a:xfrm>
          <a:prstGeom prst="rect">
            <a:avLst/>
          </a:prstGeom>
          <a:noFill/>
        </p:spPr>
        <p:txBody>
          <a:bodyPr wrap="square" rtlCol="0">
            <a:spAutoFit/>
          </a:bodyPr>
          <a:lstStyle/>
          <a:p>
            <a:r>
              <a:rPr lang="en-IN" b="1" dirty="0">
                <a:solidFill>
                  <a:schemeClr val="tx2">
                    <a:lumMod val="60000"/>
                    <a:lumOff val="40000"/>
                  </a:schemeClr>
                </a:solidFill>
              </a:rPr>
              <a:t>After verifying all the sensors and other devices for our project Smart Water Management System the main problem is how to connect them in such a way that we can use their full potential for best performance.</a:t>
            </a:r>
          </a:p>
          <a:p>
            <a:r>
              <a:rPr lang="en-IN" dirty="0">
                <a:solidFill>
                  <a:schemeClr val="tx2">
                    <a:lumMod val="60000"/>
                    <a:lumOff val="40000"/>
                  </a:schemeClr>
                </a:solidFill>
              </a:rPr>
              <a:t>With a lot of research and reference* we came up with our networking of water management systems for 10 buildings. Here is the basic design of our project given below…</a:t>
            </a:r>
          </a:p>
        </p:txBody>
      </p:sp>
      <p:pic>
        <p:nvPicPr>
          <p:cNvPr id="6" name="Picture 5"/>
          <p:cNvPicPr>
            <a:picLocks noChangeAspect="1"/>
          </p:cNvPicPr>
          <p:nvPr/>
        </p:nvPicPr>
        <p:blipFill>
          <a:blip r:embed="rId2"/>
          <a:stretch>
            <a:fillRect/>
          </a:stretch>
        </p:blipFill>
        <p:spPr>
          <a:xfrm>
            <a:off x="433214" y="2470788"/>
            <a:ext cx="8513359" cy="3932261"/>
          </a:xfrm>
          <a:prstGeom prst="rect">
            <a:avLst/>
          </a:prstGeom>
        </p:spPr>
      </p:pic>
      <p:sp>
        <p:nvSpPr>
          <p:cNvPr id="7" name="TextBox 6"/>
          <p:cNvSpPr txBox="1"/>
          <p:nvPr/>
        </p:nvSpPr>
        <p:spPr>
          <a:xfrm>
            <a:off x="2899063" y="6488668"/>
            <a:ext cx="4172937" cy="369332"/>
          </a:xfrm>
          <a:prstGeom prst="rect">
            <a:avLst/>
          </a:prstGeom>
          <a:noFill/>
        </p:spPr>
        <p:txBody>
          <a:bodyPr wrap="none" rtlCol="0">
            <a:spAutoFit/>
          </a:bodyPr>
          <a:lstStyle/>
          <a:p>
            <a:r>
              <a:rPr lang="en-IN" dirty="0"/>
              <a:t>Fig 2.1 Basic Networking for a building</a:t>
            </a:r>
          </a:p>
        </p:txBody>
      </p:sp>
    </p:spTree>
    <p:extLst>
      <p:ext uri="{BB962C8B-B14F-4D97-AF65-F5344CB8AC3E}">
        <p14:creationId xmlns:p14="http://schemas.microsoft.com/office/powerpoint/2010/main" val="1140879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0946" y="748145"/>
            <a:ext cx="9050482" cy="3416320"/>
          </a:xfrm>
          <a:prstGeom prst="rect">
            <a:avLst/>
          </a:prstGeom>
          <a:noFill/>
        </p:spPr>
        <p:txBody>
          <a:bodyPr wrap="square" rtlCol="0">
            <a:spAutoFit/>
          </a:bodyPr>
          <a:lstStyle/>
          <a:p>
            <a:r>
              <a:rPr lang="en-IN" dirty="0">
                <a:solidFill>
                  <a:schemeClr val="tx2">
                    <a:lumMod val="60000"/>
                    <a:lumOff val="40000"/>
                  </a:schemeClr>
                </a:solidFill>
              </a:rPr>
              <a:t>As we can see in above fig is the whole structure for a building. As we can see the whole system work on </a:t>
            </a:r>
            <a:r>
              <a:rPr lang="en-IN" dirty="0" smtClean="0">
                <a:solidFill>
                  <a:schemeClr val="tx2">
                    <a:lumMod val="60000"/>
                    <a:lumOff val="40000"/>
                  </a:schemeClr>
                </a:solidFill>
              </a:rPr>
              <a:t>Wi-Fi. </a:t>
            </a:r>
            <a:r>
              <a:rPr lang="en-IN" dirty="0">
                <a:solidFill>
                  <a:schemeClr val="tx2">
                    <a:lumMod val="60000"/>
                    <a:lumOff val="40000"/>
                  </a:schemeClr>
                </a:solidFill>
              </a:rPr>
              <a:t>Here we used Tx &amp; Rx for transmitting and receiving the data between every sensor and device.</a:t>
            </a:r>
          </a:p>
          <a:p>
            <a:r>
              <a:rPr lang="en-IN" dirty="0">
                <a:solidFill>
                  <a:schemeClr val="tx2">
                    <a:lumMod val="60000"/>
                    <a:lumOff val="40000"/>
                  </a:schemeClr>
                </a:solidFill>
              </a:rPr>
              <a:t>Every two buildings are connected with 1 Lora Wan through which all the data from the buildings go to the cloud. Which we can excess through our system (like a computer, tablet, and phone) through an internet connection. Since Lora Wan works on the internet so we are using two wide-range routers as shown in the fig.</a:t>
            </a:r>
          </a:p>
          <a:p>
            <a:r>
              <a:rPr lang="en-IN" dirty="0">
                <a:solidFill>
                  <a:schemeClr val="tx2">
                    <a:lumMod val="60000"/>
                    <a:lumOff val="40000"/>
                  </a:schemeClr>
                </a:solidFill>
              </a:rPr>
              <a:t> </a:t>
            </a:r>
          </a:p>
          <a:p>
            <a:r>
              <a:rPr lang="en-IN" b="1" dirty="0">
                <a:solidFill>
                  <a:schemeClr val="tx2">
                    <a:lumMod val="60000"/>
                    <a:lumOff val="40000"/>
                  </a:schemeClr>
                </a:solidFill>
              </a:rPr>
              <a:t>We have classified our project into 3 categories based on society. </a:t>
            </a:r>
          </a:p>
          <a:p>
            <a:pPr lvl="0"/>
            <a:r>
              <a:rPr lang="en-IN" b="1" dirty="0">
                <a:solidFill>
                  <a:schemeClr val="tx2">
                    <a:lumMod val="60000"/>
                    <a:lumOff val="40000"/>
                  </a:schemeClr>
                </a:solidFill>
              </a:rPr>
              <a:t>A grade society  </a:t>
            </a:r>
          </a:p>
          <a:p>
            <a:pPr lvl="0"/>
            <a:r>
              <a:rPr lang="en-IN" b="1" dirty="0">
                <a:solidFill>
                  <a:schemeClr val="tx2">
                    <a:lumMod val="60000"/>
                    <a:lumOff val="40000"/>
                  </a:schemeClr>
                </a:solidFill>
              </a:rPr>
              <a:t>B grade society</a:t>
            </a:r>
          </a:p>
          <a:p>
            <a:r>
              <a:rPr lang="en-IN" b="1" dirty="0">
                <a:solidFill>
                  <a:schemeClr val="tx2">
                    <a:lumMod val="60000"/>
                    <a:lumOff val="40000"/>
                  </a:schemeClr>
                </a:solidFill>
              </a:rPr>
              <a:t>C grade society ( under government control )</a:t>
            </a:r>
          </a:p>
        </p:txBody>
      </p:sp>
    </p:spTree>
    <p:extLst>
      <p:ext uri="{BB962C8B-B14F-4D97-AF65-F5344CB8AC3E}">
        <p14:creationId xmlns:p14="http://schemas.microsoft.com/office/powerpoint/2010/main" val="2521219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8645"/>
          </a:xfrm>
        </p:spPr>
        <p:txBody>
          <a:bodyPr>
            <a:normAutofit/>
          </a:bodyPr>
          <a:lstStyle/>
          <a:p>
            <a:r>
              <a:rPr lang="en-IN" sz="1800" dirty="0"/>
              <a:t>But before moving toward our various society we would like to present our core architecture for 1 building</a:t>
            </a:r>
            <a:br>
              <a:rPr lang="en-IN" sz="1800" dirty="0"/>
            </a:br>
            <a:endParaRPr lang="en-IN" sz="1800" dirty="0"/>
          </a:p>
        </p:txBody>
      </p:sp>
      <p:pic>
        <p:nvPicPr>
          <p:cNvPr id="5" name="image8.png"/>
          <p:cNvPicPr/>
          <p:nvPr/>
        </p:nvPicPr>
        <p:blipFill>
          <a:blip r:embed="rId2"/>
          <a:srcRect/>
          <a:stretch>
            <a:fillRect/>
          </a:stretch>
        </p:blipFill>
        <p:spPr>
          <a:xfrm>
            <a:off x="519545" y="1459865"/>
            <a:ext cx="8990532" cy="3938270"/>
          </a:xfrm>
          <a:prstGeom prst="rect">
            <a:avLst/>
          </a:prstGeom>
          <a:ln/>
        </p:spPr>
      </p:pic>
      <p:sp>
        <p:nvSpPr>
          <p:cNvPr id="6" name="TextBox 5"/>
          <p:cNvSpPr txBox="1"/>
          <p:nvPr/>
        </p:nvSpPr>
        <p:spPr>
          <a:xfrm>
            <a:off x="3574473" y="5798127"/>
            <a:ext cx="2786404" cy="646331"/>
          </a:xfrm>
          <a:prstGeom prst="rect">
            <a:avLst/>
          </a:prstGeom>
          <a:noFill/>
        </p:spPr>
        <p:txBody>
          <a:bodyPr wrap="none" rtlCol="0">
            <a:spAutoFit/>
          </a:bodyPr>
          <a:lstStyle/>
          <a:p>
            <a:r>
              <a:rPr lang="en-IN" dirty="0"/>
              <a:t>Fig 2.2 Core Architecture</a:t>
            </a:r>
          </a:p>
          <a:p>
            <a:endParaRPr lang="en-IN" dirty="0"/>
          </a:p>
        </p:txBody>
      </p:sp>
    </p:spTree>
    <p:extLst>
      <p:ext uri="{BB962C8B-B14F-4D97-AF65-F5344CB8AC3E}">
        <p14:creationId xmlns:p14="http://schemas.microsoft.com/office/powerpoint/2010/main" val="41936838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79" y="329045"/>
            <a:ext cx="8596668" cy="1320800"/>
          </a:xfrm>
        </p:spPr>
        <p:txBody>
          <a:bodyPr>
            <a:noAutofit/>
          </a:bodyPr>
          <a:lstStyle/>
          <a:p>
            <a:r>
              <a:rPr lang="en-IN" sz="1800" dirty="0">
                <a:solidFill>
                  <a:schemeClr val="tx2">
                    <a:lumMod val="60000"/>
                    <a:lumOff val="40000"/>
                  </a:schemeClr>
                </a:solidFill>
              </a:rPr>
              <a:t>This is the core structure of our project which gives the idea of how our model is working with various sensors and other devices. As for the communication between every sensor and device we are using Tx &amp; Rx for transmitting and receiving the data so that the whole system becomes wireless and works on </a:t>
            </a:r>
            <a:r>
              <a:rPr lang="en-IN" sz="1800" dirty="0" err="1">
                <a:solidFill>
                  <a:schemeClr val="tx2">
                    <a:lumMod val="60000"/>
                    <a:lumOff val="40000"/>
                  </a:schemeClr>
                </a:solidFill>
              </a:rPr>
              <a:t>wifi</a:t>
            </a:r>
            <a:r>
              <a:rPr lang="en-IN" sz="1800" dirty="0" smtClean="0">
                <a:solidFill>
                  <a:schemeClr val="tx2">
                    <a:lumMod val="60000"/>
                    <a:lumOff val="40000"/>
                  </a:schemeClr>
                </a:solidFill>
              </a:rPr>
              <a:t>.</a:t>
            </a:r>
            <a:br>
              <a:rPr lang="en-IN" sz="1800" dirty="0" smtClean="0">
                <a:solidFill>
                  <a:schemeClr val="tx2">
                    <a:lumMod val="60000"/>
                    <a:lumOff val="40000"/>
                  </a:schemeClr>
                </a:solidFill>
              </a:rPr>
            </a:br>
            <a:r>
              <a:rPr lang="en-IN" sz="1800" dirty="0">
                <a:solidFill>
                  <a:schemeClr val="tx2">
                    <a:lumMod val="60000"/>
                    <a:lumOff val="40000"/>
                  </a:schemeClr>
                </a:solidFill>
              </a:rPr>
              <a:t/>
            </a:r>
            <a:br>
              <a:rPr lang="en-IN" sz="1800" dirty="0">
                <a:solidFill>
                  <a:schemeClr val="tx2">
                    <a:lumMod val="60000"/>
                    <a:lumOff val="40000"/>
                  </a:schemeClr>
                </a:solidFill>
              </a:rPr>
            </a:br>
            <a:r>
              <a:rPr lang="en-IN" sz="1800" dirty="0" smtClean="0">
                <a:solidFill>
                  <a:schemeClr val="tx2">
                    <a:lumMod val="60000"/>
                    <a:lumOff val="40000"/>
                  </a:schemeClr>
                </a:solidFill>
              </a:rPr>
              <a:t> </a:t>
            </a:r>
            <a:r>
              <a:rPr lang="en-IN" sz="1800" dirty="0">
                <a:solidFill>
                  <a:schemeClr val="tx2">
                    <a:lumMod val="60000"/>
                    <a:lumOff val="40000"/>
                  </a:schemeClr>
                </a:solidFill>
              </a:rPr>
              <a:t>All the real-time data will be received by the Superhet Receiver, sent to the system in the form of the datasheet. Now move toward our sensor and other devices. As we can see water is supplied to all the buildings through an underground water reservoir. Through </a:t>
            </a:r>
            <a:r>
              <a:rPr lang="en-IN" sz="1800" dirty="0" smtClean="0">
                <a:solidFill>
                  <a:schemeClr val="tx2">
                    <a:lumMod val="60000"/>
                    <a:lumOff val="40000"/>
                  </a:schemeClr>
                </a:solidFill>
              </a:rPr>
              <a:t>a </a:t>
            </a:r>
            <a:r>
              <a:rPr lang="en-IN" sz="1800" dirty="0">
                <a:solidFill>
                  <a:schemeClr val="tx2">
                    <a:lumMod val="60000"/>
                    <a:lumOff val="40000"/>
                  </a:schemeClr>
                </a:solidFill>
              </a:rPr>
              <a:t>turbidity sensor and pH sensor, we check the contaminant present and pH of the water before delivering it to all the buildings. After that, we used a relay that turns on/off the motor as per the signal received through Rx. </a:t>
            </a:r>
            <a:r>
              <a:rPr lang="en-IN" sz="1800" dirty="0" smtClean="0">
                <a:solidFill>
                  <a:schemeClr val="tx2">
                    <a:lumMod val="60000"/>
                    <a:lumOff val="40000"/>
                  </a:schemeClr>
                </a:solidFill>
              </a:rPr>
              <a:t/>
            </a:r>
            <a:br>
              <a:rPr lang="en-IN" sz="1800" dirty="0" smtClean="0">
                <a:solidFill>
                  <a:schemeClr val="tx2">
                    <a:lumMod val="60000"/>
                    <a:lumOff val="40000"/>
                  </a:schemeClr>
                </a:solidFill>
              </a:rPr>
            </a:br>
            <a:r>
              <a:rPr lang="en-IN" sz="1800" dirty="0">
                <a:solidFill>
                  <a:schemeClr val="tx2">
                    <a:lumMod val="60000"/>
                    <a:lumOff val="40000"/>
                  </a:schemeClr>
                </a:solidFill>
              </a:rPr>
              <a:t/>
            </a:r>
            <a:br>
              <a:rPr lang="en-IN" sz="1800" dirty="0">
                <a:solidFill>
                  <a:schemeClr val="tx2">
                    <a:lumMod val="60000"/>
                    <a:lumOff val="40000"/>
                  </a:schemeClr>
                </a:solidFill>
              </a:rPr>
            </a:br>
            <a:r>
              <a:rPr lang="en-IN" sz="1800" dirty="0">
                <a:solidFill>
                  <a:schemeClr val="tx2">
                    <a:lumMod val="60000"/>
                    <a:lumOff val="40000"/>
                  </a:schemeClr>
                </a:solidFill>
              </a:rPr>
              <a:t>In every building, we used a level sensor, overflow sensor, and water meter. Level sensors provide a signal through Tx when every water level is below the requirement and turn on the motor. It all used to detect leakage in the system.</a:t>
            </a:r>
            <a:br>
              <a:rPr lang="en-IN" sz="1800" dirty="0">
                <a:solidFill>
                  <a:schemeClr val="tx2">
                    <a:lumMod val="60000"/>
                    <a:lumOff val="40000"/>
                  </a:schemeClr>
                </a:solidFill>
              </a:rPr>
            </a:br>
            <a:r>
              <a:rPr lang="en-IN" sz="1800" dirty="0">
                <a:solidFill>
                  <a:schemeClr val="tx2">
                    <a:lumMod val="60000"/>
                    <a:lumOff val="40000"/>
                  </a:schemeClr>
                </a:solidFill>
              </a:rPr>
              <a:t>As for the overflow sensor, it generates an alarm as well as a signal to turn off the motor. And as for the water meter as we get it from its name it is installed in every building to give the data of water consumption of every building and help us to maintain water management and minimize the water leakage in the society.</a:t>
            </a:r>
            <a:br>
              <a:rPr lang="en-IN" sz="1800" dirty="0">
                <a:solidFill>
                  <a:schemeClr val="tx2">
                    <a:lumMod val="60000"/>
                    <a:lumOff val="40000"/>
                  </a:schemeClr>
                </a:solidFill>
              </a:rPr>
            </a:br>
            <a:endParaRPr lang="en-IN" sz="1800" dirty="0">
              <a:solidFill>
                <a:schemeClr val="tx2">
                  <a:lumMod val="60000"/>
                  <a:lumOff val="40000"/>
                </a:schemeClr>
              </a:solidFill>
            </a:endParaRPr>
          </a:p>
        </p:txBody>
      </p:sp>
    </p:spTree>
    <p:extLst>
      <p:ext uri="{BB962C8B-B14F-4D97-AF65-F5344CB8AC3E}">
        <p14:creationId xmlns:p14="http://schemas.microsoft.com/office/powerpoint/2010/main" val="2818328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0946" y="509156"/>
            <a:ext cx="6672019" cy="646331"/>
          </a:xfrm>
          <a:prstGeom prst="rect">
            <a:avLst/>
          </a:prstGeom>
          <a:noFill/>
        </p:spPr>
        <p:txBody>
          <a:bodyPr wrap="none" rtlCol="0">
            <a:spAutoFit/>
          </a:bodyPr>
          <a:lstStyle/>
          <a:p>
            <a:pPr lvl="0"/>
            <a:r>
              <a:rPr lang="en-IN" sz="3600" dirty="0">
                <a:solidFill>
                  <a:schemeClr val="accent2">
                    <a:lumMod val="75000"/>
                  </a:schemeClr>
                </a:solidFill>
              </a:rPr>
              <a:t>Silence feature of our project </a:t>
            </a:r>
            <a:r>
              <a:rPr lang="en-IN" sz="3600" dirty="0" smtClean="0">
                <a:solidFill>
                  <a:schemeClr val="accent2">
                    <a:lumMod val="75000"/>
                  </a:schemeClr>
                </a:solidFill>
              </a:rPr>
              <a:t>:</a:t>
            </a:r>
            <a:endParaRPr lang="en-IN" sz="3600" dirty="0">
              <a:solidFill>
                <a:schemeClr val="accent2">
                  <a:lumMod val="75000"/>
                </a:schemeClr>
              </a:solidFill>
            </a:endParaRPr>
          </a:p>
        </p:txBody>
      </p:sp>
      <p:sp>
        <p:nvSpPr>
          <p:cNvPr id="7" name="TextBox 6"/>
          <p:cNvSpPr txBox="1"/>
          <p:nvPr/>
        </p:nvSpPr>
        <p:spPr>
          <a:xfrm>
            <a:off x="-290945" y="1381991"/>
            <a:ext cx="9403773" cy="2554545"/>
          </a:xfrm>
          <a:prstGeom prst="rect">
            <a:avLst/>
          </a:prstGeom>
          <a:noFill/>
        </p:spPr>
        <p:txBody>
          <a:bodyPr wrap="square" rtlCol="0">
            <a:spAutoFit/>
          </a:bodyPr>
          <a:lstStyle/>
          <a:p>
            <a:pPr marL="742950" lvl="1" indent="-285750">
              <a:buFont typeface="Courier New" panose="02070309020205020404" pitchFamily="49" charset="0"/>
              <a:buChar char="o"/>
            </a:pPr>
            <a:r>
              <a:rPr lang="en-IN" sz="2000" b="1" dirty="0">
                <a:solidFill>
                  <a:schemeClr val="tx2">
                    <a:lumMod val="60000"/>
                    <a:lumOff val="40000"/>
                  </a:schemeClr>
                </a:solidFill>
              </a:rPr>
              <a:t>The whole architecture is user friendly and does not require any complex engineering.</a:t>
            </a:r>
          </a:p>
          <a:p>
            <a:pPr marL="742950" lvl="1" indent="-285750">
              <a:buFont typeface="Courier New" panose="02070309020205020404" pitchFamily="49" charset="0"/>
              <a:buChar char="o"/>
            </a:pPr>
            <a:r>
              <a:rPr lang="en-IN" sz="2000" b="1" dirty="0">
                <a:solidFill>
                  <a:schemeClr val="tx2">
                    <a:lumMod val="60000"/>
                    <a:lumOff val="40000"/>
                  </a:schemeClr>
                </a:solidFill>
              </a:rPr>
              <a:t>Totally wireless system.</a:t>
            </a:r>
          </a:p>
          <a:p>
            <a:pPr marL="742950" lvl="1" indent="-285750">
              <a:buFont typeface="Courier New" panose="02070309020205020404" pitchFamily="49" charset="0"/>
              <a:buChar char="o"/>
            </a:pPr>
            <a:r>
              <a:rPr lang="en-IN" sz="2000" b="1" dirty="0">
                <a:solidFill>
                  <a:schemeClr val="tx2">
                    <a:lumMod val="60000"/>
                    <a:lumOff val="40000"/>
                  </a:schemeClr>
                </a:solidFill>
              </a:rPr>
              <a:t>Recycle and remove all the containment present in water coming out of the building.</a:t>
            </a:r>
          </a:p>
          <a:p>
            <a:pPr marL="742950" lvl="1" indent="-285750">
              <a:buFont typeface="Courier New" panose="02070309020205020404" pitchFamily="49" charset="0"/>
              <a:buChar char="o"/>
            </a:pPr>
            <a:r>
              <a:rPr lang="en-IN" sz="2000" b="1" dirty="0">
                <a:solidFill>
                  <a:schemeClr val="tx2">
                    <a:lumMod val="60000"/>
                    <a:lumOff val="40000"/>
                  </a:schemeClr>
                </a:solidFill>
              </a:rPr>
              <a:t>Include a purification system to purify water and recycle it. </a:t>
            </a:r>
          </a:p>
          <a:p>
            <a:pPr marL="742950" lvl="1" indent="-285750">
              <a:buFont typeface="Courier New" panose="02070309020205020404" pitchFamily="49" charset="0"/>
              <a:buChar char="o"/>
            </a:pPr>
            <a:r>
              <a:rPr lang="en-IN" sz="2000" b="1" dirty="0">
                <a:solidFill>
                  <a:schemeClr val="tx2">
                    <a:lumMod val="60000"/>
                    <a:lumOff val="40000"/>
                  </a:schemeClr>
                </a:solidFill>
              </a:rPr>
              <a:t>Fully smart and cost-efficient.</a:t>
            </a:r>
          </a:p>
          <a:p>
            <a:endParaRPr lang="en-IN" sz="2000" b="1" dirty="0">
              <a:solidFill>
                <a:schemeClr val="tx2">
                  <a:lumMod val="60000"/>
                  <a:lumOff val="40000"/>
                </a:schemeClr>
              </a:solidFill>
            </a:endParaRPr>
          </a:p>
        </p:txBody>
      </p:sp>
    </p:spTree>
    <p:extLst>
      <p:ext uri="{BB962C8B-B14F-4D97-AF65-F5344CB8AC3E}">
        <p14:creationId xmlns:p14="http://schemas.microsoft.com/office/powerpoint/2010/main" val="2790371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30480"/>
            <a:ext cx="12192000" cy="6888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5685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11017" y="276852"/>
            <a:ext cx="9284676" cy="5940088"/>
            <a:chOff x="167055" y="197721"/>
            <a:chExt cx="9284676" cy="5940088"/>
          </a:xfrm>
        </p:grpSpPr>
        <p:sp>
          <p:nvSpPr>
            <p:cNvPr id="4" name="Rectangle 2"/>
            <p:cNvSpPr>
              <a:spLocks noChangeArrowheads="1"/>
            </p:cNvSpPr>
            <p:nvPr/>
          </p:nvSpPr>
          <p:spPr bwMode="auto">
            <a:xfrm>
              <a:off x="167055" y="197721"/>
              <a:ext cx="7139354"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Why to use our Smart Water Management System?</a:t>
              </a:r>
              <a:endParaRPr kumimoji="0" lang="en-US" sz="2000" b="0" i="0" u="none" strike="noStrike" cap="none" normalizeH="0" baseline="0" dirty="0" smtClean="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Smart water management systems can provide a more resilient and efficient water supply system, reducing costs and improving sustainability.</a:t>
              </a:r>
              <a:endParaRPr kumimoji="0" lang="en-US" sz="2000" b="0" i="0" u="none" strike="noStrike" cap="none" normalizeH="0" baseline="0" dirty="0" smtClean="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workshop introduced smart systems and focused on remote monitoring of water networks using smart meters and sensor.</a:t>
              </a:r>
            </a:p>
            <a:p>
              <a:pPr marL="342900" indent="-342900" algn="just">
                <a:buFont typeface="+mj-lt"/>
                <a:buAutoNum type="arabicPeriod"/>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Provide different variants of system with different costs ranging from lower to higher costs</a:t>
              </a:r>
              <a:r>
                <a:rPr kumimoji="0" lang="en-US" sz="2000" b="0" i="0" u="none" strike="noStrike" cap="none" normalizeH="0" baseline="0" dirty="0" smtClean="0">
                  <a:ln>
                    <a:noFill/>
                  </a:ln>
                  <a:solidFill>
                    <a:schemeClr val="tx1"/>
                  </a:solidFill>
                  <a:effectLst/>
                </a:rPr>
                <a:t> </a:t>
              </a:r>
              <a:endParaRPr kumimoji="0" lang="en-US" sz="2000" b="0" i="0" u="none" strike="noStrike" cap="none" normalizeH="0" baseline="0" dirty="0" smtClean="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Water leakage detection.</a:t>
              </a:r>
              <a:endParaRPr kumimoji="0" lang="en-US" sz="2000" b="0" i="0" u="none" strike="noStrike" cap="none" normalizeH="0" baseline="0" dirty="0" smtClean="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More efficient systematic water management with high accuracy and </a:t>
              </a:r>
              <a:r>
                <a:rPr kumimoji="0" lang="en-US" sz="20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prefection</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sz="2000" b="0" i="0" u="none" strike="noStrike" cap="none" normalizeH="0" baseline="0" dirty="0" smtClean="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Quality control on water reserves.</a:t>
              </a:r>
              <a:endParaRPr kumimoji="0" lang="en-US" sz="2000" b="0" i="0" u="none" strike="noStrike" cap="none" normalizeH="0" baseline="0" dirty="0" smtClean="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Prescriptive maintenance on infrastructure.</a:t>
              </a:r>
              <a:endParaRPr kumimoji="0" lang="en-US" sz="2000" b="0" i="0" u="none" strike="noStrike" cap="none" normalizeH="0" baseline="0" dirty="0" smtClean="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Low maintenance costs.</a:t>
              </a:r>
              <a:endParaRPr kumimoji="0" lang="en-US" sz="2000" b="0" i="0" u="none" strike="noStrike" cap="none" normalizeH="0" baseline="0" dirty="0" smtClean="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Android/</a:t>
              </a:r>
              <a:r>
                <a:rPr kumimoji="0" lang="en-US" sz="20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ios</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based application </a:t>
              </a:r>
              <a:endParaRPr kumimoji="0" lang="en-US" sz="2000" b="0" i="0" u="none" strike="noStrike" cap="none" normalizeH="0" baseline="0" dirty="0" smtClean="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One click additional water request.</a:t>
              </a:r>
              <a:endParaRPr kumimoji="0" lang="en-US" sz="2000" b="0" i="0" u="none" strike="noStrike" cap="none" normalizeH="0" baseline="0" dirty="0" smtClean="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Free maintenance and services for 1 year.</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Transparency on consumption.</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sz="2000" b="0" i="0" u="none" strike="noStrike" cap="none" normalizeH="0" baseline="0" dirty="0" smtClean="0">
                <a:ln>
                  <a:noFill/>
                </a:ln>
                <a:solidFill>
                  <a:schemeClr val="tx1"/>
                </a:solidFill>
                <a:effectLst/>
              </a:endParaRPr>
            </a:p>
          </p:txBody>
        </p:sp>
        <p:pic>
          <p:nvPicPr>
            <p:cNvPr id="7" name="Picture 6"/>
            <p:cNvPicPr>
              <a:picLocks noChangeAspect="1"/>
            </p:cNvPicPr>
            <p:nvPr/>
          </p:nvPicPr>
          <p:blipFill>
            <a:blip r:embed="rId2"/>
            <a:stretch>
              <a:fillRect/>
            </a:stretch>
          </p:blipFill>
          <p:spPr>
            <a:xfrm>
              <a:off x="4343400" y="3338919"/>
              <a:ext cx="5108331" cy="2594623"/>
            </a:xfrm>
            <a:prstGeom prst="rect">
              <a:avLst/>
            </a:prstGeom>
          </p:spPr>
        </p:pic>
      </p:grpSp>
    </p:spTree>
    <p:extLst>
      <p:ext uri="{BB962C8B-B14F-4D97-AF65-F5344CB8AC3E}">
        <p14:creationId xmlns:p14="http://schemas.microsoft.com/office/powerpoint/2010/main" val="1952990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800675" y="92754"/>
            <a:ext cx="9924297"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REQUIREMENT</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Why We Require Smart Water Management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LEAK DETECTION SOLUTION</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 </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Detect pipeline leakage in real-time</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Get real-time notification alerts</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Monitor underground pipelines</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Reduce water wastage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AUTOMATIC METER READING SOLUTION</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Increase billing accuracy</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Better water usage management</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Eradicate manual reading</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Match demand and ply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endParaRPr>
          </a:p>
          <a:p>
            <a:pPr lvl="0" algn="just" eaLnBrk="0" fontAlgn="base" hangingPunct="0">
              <a:spcBef>
                <a:spcPct val="0"/>
              </a:spcBef>
              <a:spcAft>
                <a:spcPct val="0"/>
              </a:spcAf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WATER QUALITY MONITORING SYSTEM</a:t>
            </a:r>
            <a:endParaRPr kumimoji="0" lang="en-US" sz="2000" b="0" i="0" u="none" strike="noStrike" cap="none" normalizeH="0" baseline="0" dirty="0" smtClean="0">
              <a:ln>
                <a:noFill/>
              </a:ln>
              <a:solidFill>
                <a:schemeClr val="tx1"/>
              </a:solidFill>
              <a:effectLst/>
            </a:endParaRPr>
          </a:p>
          <a:p>
            <a:pPr lvl="0" algn="just" eaLnBrk="0" fontAlgn="base" hangingPunct="0">
              <a:spcBef>
                <a:spcPct val="0"/>
              </a:spcBef>
              <a:spcAft>
                <a:spcPct val="0"/>
              </a:spcAf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Conductivity Measuring</a:t>
            </a:r>
            <a:endParaRPr kumimoji="0" lang="en-US" sz="2000" b="0" i="0" u="none" strike="noStrike" cap="none" normalizeH="0" baseline="0" dirty="0" smtClean="0">
              <a:ln>
                <a:noFill/>
              </a:ln>
              <a:solidFill>
                <a:schemeClr val="tx1"/>
              </a:solidFill>
              <a:effectLst/>
            </a:endParaRPr>
          </a:p>
          <a:p>
            <a:pPr lvl="0" algn="just" eaLnBrk="0" fontAlgn="base" hangingPunct="0">
              <a:spcBef>
                <a:spcPct val="0"/>
              </a:spcBef>
              <a:spcAft>
                <a:spcPct val="0"/>
              </a:spcAf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Salinity Measuring</a:t>
            </a:r>
            <a:endParaRPr kumimoji="0" lang="en-US" sz="2000" b="0" i="0" u="none" strike="noStrike" cap="none" normalizeH="0" baseline="0" dirty="0" smtClean="0">
              <a:ln>
                <a:noFill/>
              </a:ln>
              <a:solidFill>
                <a:schemeClr val="tx1"/>
              </a:solidFill>
              <a:effectLst/>
            </a:endParaRPr>
          </a:p>
          <a:p>
            <a:pPr lvl="0" algn="just" eaLnBrk="0" fontAlgn="base" hangingPunct="0">
              <a:spcBef>
                <a:spcPct val="0"/>
              </a:spcBef>
              <a:spcAft>
                <a:spcPct val="0"/>
              </a:spcAf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sz="20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Measuring</a:t>
            </a:r>
            <a:endParaRPr kumimoji="0" lang="en-US" sz="2000" b="0" i="0" u="none" strike="noStrike" cap="none" normalizeH="0" baseline="0" dirty="0" smtClean="0">
              <a:ln>
                <a:noFill/>
              </a:ln>
              <a:solidFill>
                <a:schemeClr val="tx1"/>
              </a:solidFill>
              <a:effectLst/>
            </a:endParaRPr>
          </a:p>
          <a:p>
            <a:pPr lvl="0" algn="just" eaLnBrk="0" fontAlgn="base" hangingPunct="0">
              <a:spcBef>
                <a:spcPct val="0"/>
              </a:spcBef>
              <a:spcAft>
                <a:spcPct val="0"/>
              </a:spcAf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TDS Measuring</a:t>
            </a:r>
            <a:endParaRPr kumimoji="0" 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92044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2259297" cy="682869"/>
          </a:xfrm>
        </p:spPr>
        <p:txBody>
          <a:bodyPr/>
          <a:lstStyle/>
          <a:p>
            <a:r>
              <a:rPr lang="en-IN" dirty="0" smtClean="0">
                <a:latin typeface="Times New Roman" panose="02020603050405020304" pitchFamily="18" charset="0"/>
                <a:cs typeface="Times New Roman" panose="02020603050405020304" pitchFamily="18" charset="0"/>
              </a:rPr>
              <a:t>Sensors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5303" y="1439620"/>
            <a:ext cx="8853527" cy="4706203"/>
          </a:xfrm>
        </p:spPr>
        <p:txBody>
          <a:bodyPr>
            <a:normAutofit/>
          </a:bodyPr>
          <a:lstStyle/>
          <a:p>
            <a:pPr marL="0" lvl="0" indent="88900" defTabSz="914400" eaLnBrk="0" fontAlgn="base" hangingPunct="0">
              <a:spcBef>
                <a:spcPct val="0"/>
              </a:spcBef>
              <a:spcAft>
                <a:spcPct val="0"/>
              </a:spcAft>
              <a:buClrTx/>
              <a:buSzTx/>
              <a:buNone/>
            </a:pPr>
            <a:r>
              <a:rPr lang="en-US" sz="2000" i="1" dirty="0">
                <a:solidFill>
                  <a:srgbClr val="008A05"/>
                </a:solidFill>
                <a:latin typeface="Arial" panose="020B0604020202020204" pitchFamily="34" charset="0"/>
                <a:ea typeface="Times New Roman" panose="02020603050405020304" pitchFamily="18" charset="0"/>
                <a:cs typeface="Proxima Nova"/>
              </a:rPr>
              <a:t>“The Internet of Things is one of the most important and promising technological topics today. Some market researchers estimate that there are more than 20 billion connected devices and counting. Around us, there are smartphones, </a:t>
            </a:r>
            <a:r>
              <a:rPr lang="en-US" sz="2000" i="1" dirty="0" err="1">
                <a:solidFill>
                  <a:srgbClr val="008A05"/>
                </a:solidFill>
                <a:latin typeface="Arial" panose="020B0604020202020204" pitchFamily="34" charset="0"/>
                <a:ea typeface="Times New Roman" panose="02020603050405020304" pitchFamily="18" charset="0"/>
                <a:cs typeface="Proxima Nova"/>
              </a:rPr>
              <a:t>wearables</a:t>
            </a:r>
            <a:r>
              <a:rPr lang="en-US" sz="2000" i="1" dirty="0">
                <a:solidFill>
                  <a:srgbClr val="008A05"/>
                </a:solidFill>
                <a:latin typeface="Arial" panose="020B0604020202020204" pitchFamily="34" charset="0"/>
                <a:ea typeface="Times New Roman" panose="02020603050405020304" pitchFamily="18" charset="0"/>
                <a:cs typeface="Proxima Nova"/>
              </a:rPr>
              <a:t>, and other devices, all of which use sensors.” </a:t>
            </a:r>
            <a:endParaRPr lang="en-US" sz="2000" i="1" dirty="0" smtClean="0">
              <a:solidFill>
                <a:srgbClr val="008A05"/>
              </a:solidFill>
              <a:latin typeface="Arial" panose="020B0604020202020204" pitchFamily="34" charset="0"/>
              <a:ea typeface="Times New Roman" panose="02020603050405020304" pitchFamily="18" charset="0"/>
              <a:cs typeface="Proxima Nova"/>
            </a:endParaRPr>
          </a:p>
          <a:p>
            <a:pPr marL="0" lvl="0" indent="88900" defTabSz="914400" eaLnBrk="0" fontAlgn="base" hangingPunct="0">
              <a:spcBef>
                <a:spcPct val="0"/>
              </a:spcBef>
              <a:spcAft>
                <a:spcPct val="0"/>
              </a:spcAft>
              <a:buClrTx/>
              <a:buSzTx/>
              <a:buNone/>
            </a:pPr>
            <a:endParaRPr lang="en-US" sz="2000" i="1" dirty="0">
              <a:solidFill>
                <a:srgbClr val="008A05"/>
              </a:solidFill>
              <a:latin typeface="Arial" panose="020B0604020202020204" pitchFamily="34" charset="0"/>
            </a:endParaRPr>
          </a:p>
          <a:p>
            <a:pPr marL="0" lvl="0" indent="88900" defTabSz="914400" eaLnBrk="0" fontAlgn="base" hangingPunct="0">
              <a:spcBef>
                <a:spcPct val="0"/>
              </a:spcBef>
              <a:spcAft>
                <a:spcPct val="0"/>
              </a:spcAft>
              <a:buClrTx/>
              <a:buSzTx/>
              <a:buNone/>
            </a:pPr>
            <a:r>
              <a:rPr lang="en-US" sz="2000" dirty="0" smtClean="0">
                <a:solidFill>
                  <a:schemeClr val="accent4"/>
                </a:solidFill>
                <a:latin typeface="Arial" panose="020B0604020202020204" pitchFamily="34" charset="0"/>
                <a:ea typeface="Times New Roman" panose="02020603050405020304" pitchFamily="18" charset="0"/>
                <a:cs typeface="Proxima Nova"/>
              </a:rPr>
              <a:t>“In </a:t>
            </a:r>
            <a:r>
              <a:rPr lang="en-US" sz="2000" dirty="0">
                <a:solidFill>
                  <a:schemeClr val="accent4"/>
                </a:solidFill>
                <a:latin typeface="Arial" panose="020B0604020202020204" pitchFamily="34" charset="0"/>
                <a:ea typeface="Times New Roman" panose="02020603050405020304" pitchFamily="18" charset="0"/>
                <a:cs typeface="Proxima Nova"/>
              </a:rPr>
              <a:t>this report, we are using a variety of sensors and other devices. Before using any sensor we give to spend a lot of time in research and other things to the choice the best sensor on the basis of the following </a:t>
            </a:r>
            <a:r>
              <a:rPr lang="en-US" sz="2000" dirty="0" smtClean="0">
                <a:solidFill>
                  <a:schemeClr val="accent4"/>
                </a:solidFill>
                <a:latin typeface="Arial" panose="020B0604020202020204" pitchFamily="34" charset="0"/>
                <a:ea typeface="Times New Roman" panose="02020603050405020304" pitchFamily="18" charset="0"/>
                <a:cs typeface="Proxima Nova"/>
              </a:rPr>
              <a:t>feature : </a:t>
            </a:r>
            <a:r>
              <a:rPr lang="en-US" sz="2000" i="1" dirty="0" smtClean="0">
                <a:solidFill>
                  <a:schemeClr val="accent4"/>
                </a:solidFill>
                <a:latin typeface="Arial" panose="020B0604020202020204" pitchFamily="34" charset="0"/>
                <a:ea typeface="Times New Roman" panose="02020603050405020304" pitchFamily="18" charset="0"/>
                <a:cs typeface="Proxima Nova"/>
              </a:rPr>
              <a:t>”</a:t>
            </a:r>
          </a:p>
          <a:p>
            <a:pPr marL="0" lvl="0" indent="88900" defTabSz="914400" eaLnBrk="0" fontAlgn="base" hangingPunct="0">
              <a:spcBef>
                <a:spcPct val="0"/>
              </a:spcBef>
              <a:spcAft>
                <a:spcPct val="0"/>
              </a:spcAft>
              <a:buClrTx/>
              <a:buSzTx/>
              <a:buNone/>
            </a:pPr>
            <a:endParaRPr lang="en-US" sz="2000" dirty="0">
              <a:solidFill>
                <a:schemeClr val="accent4"/>
              </a:solidFill>
              <a:latin typeface="Arial" panose="020B0604020202020204" pitchFamily="34" charset="0"/>
            </a:endParaRPr>
          </a:p>
          <a:p>
            <a:pPr marL="0" lvl="0" indent="88900" defTabSz="914400" eaLnBrk="0" fontAlgn="base" hangingPunct="0">
              <a:spcBef>
                <a:spcPct val="0"/>
              </a:spcBef>
              <a:spcAft>
                <a:spcPct val="0"/>
              </a:spcAft>
              <a:buClrTx/>
              <a:buSzTx/>
              <a:buFontTx/>
              <a:buChar char="•"/>
            </a:pPr>
            <a:r>
              <a:rPr lang="en-US" sz="2000" dirty="0">
                <a:solidFill>
                  <a:srgbClr val="222635"/>
                </a:solidFill>
                <a:latin typeface="Arial" panose="020B0604020202020204" pitchFamily="34" charset="0"/>
                <a:ea typeface="Times New Roman" panose="02020603050405020304" pitchFamily="18" charset="0"/>
                <a:cs typeface="Proxima Nova"/>
              </a:rPr>
              <a:t>It should be sensitive to the phenomenon that it measures</a:t>
            </a:r>
            <a:endParaRPr lang="en-US" sz="2000" dirty="0">
              <a:solidFill>
                <a:schemeClr val="tx1"/>
              </a:solidFill>
              <a:latin typeface="Arial" panose="020B0604020202020204" pitchFamily="34" charset="0"/>
            </a:endParaRPr>
          </a:p>
          <a:p>
            <a:pPr marL="0" lvl="0" indent="88900" defTabSz="914400" eaLnBrk="0" fontAlgn="base" hangingPunct="0">
              <a:spcBef>
                <a:spcPct val="0"/>
              </a:spcBef>
              <a:spcAft>
                <a:spcPct val="0"/>
              </a:spcAft>
              <a:buClrTx/>
              <a:buSzTx/>
              <a:buFontTx/>
              <a:buChar char="•"/>
            </a:pPr>
            <a:r>
              <a:rPr lang="en-US" sz="2000" dirty="0">
                <a:solidFill>
                  <a:srgbClr val="222635"/>
                </a:solidFill>
                <a:latin typeface="Arial" panose="020B0604020202020204" pitchFamily="34" charset="0"/>
                <a:ea typeface="Times New Roman" panose="02020603050405020304" pitchFamily="18" charset="0"/>
                <a:cs typeface="Proxima Nova"/>
              </a:rPr>
              <a:t>It should not be sensitive to other physical phenomena</a:t>
            </a:r>
            <a:endParaRPr lang="en-US" sz="2000" dirty="0">
              <a:solidFill>
                <a:schemeClr val="tx1"/>
              </a:solidFill>
              <a:latin typeface="Arial" panose="020B0604020202020204" pitchFamily="34" charset="0"/>
            </a:endParaRPr>
          </a:p>
          <a:p>
            <a:pPr marL="0" lvl="0" indent="88900" defTabSz="914400" eaLnBrk="0" fontAlgn="base" hangingPunct="0">
              <a:spcBef>
                <a:spcPct val="0"/>
              </a:spcBef>
              <a:spcAft>
                <a:spcPct val="0"/>
              </a:spcAft>
              <a:buClrTx/>
              <a:buSzTx/>
              <a:buFontTx/>
              <a:buChar char="•"/>
            </a:pPr>
            <a:r>
              <a:rPr lang="en-US" sz="2000" dirty="0">
                <a:solidFill>
                  <a:srgbClr val="222635"/>
                </a:solidFill>
                <a:latin typeface="Arial" panose="020B0604020202020204" pitchFamily="34" charset="0"/>
                <a:ea typeface="Times New Roman" panose="02020603050405020304" pitchFamily="18" charset="0"/>
                <a:cs typeface="Proxima Nova"/>
              </a:rPr>
              <a:t>It should not modify the measured phenomenon during the measurement </a:t>
            </a:r>
            <a:r>
              <a:rPr lang="en-US" sz="2000" dirty="0" smtClean="0">
                <a:solidFill>
                  <a:srgbClr val="222635"/>
                </a:solidFill>
                <a:latin typeface="Arial" panose="020B0604020202020204" pitchFamily="34" charset="0"/>
                <a:ea typeface="Times New Roman" panose="02020603050405020304" pitchFamily="18" charset="0"/>
                <a:cs typeface="Proxima Nova"/>
              </a:rPr>
              <a:t>process.</a:t>
            </a:r>
          </a:p>
          <a:p>
            <a:pPr marL="0" lvl="0" indent="88900" defTabSz="914400" eaLnBrk="0" fontAlgn="base" hangingPunct="0">
              <a:spcBef>
                <a:spcPct val="0"/>
              </a:spcBef>
              <a:spcAft>
                <a:spcPct val="0"/>
              </a:spcAft>
              <a:buClrTx/>
              <a:buSzTx/>
              <a:buNone/>
            </a:pPr>
            <a:endParaRPr lang="en-US" sz="2000" dirty="0">
              <a:solidFill>
                <a:schemeClr val="tx1"/>
              </a:solidFill>
              <a:latin typeface="Arial" panose="020B0604020202020204" pitchFamily="34" charset="0"/>
            </a:endParaRPr>
          </a:p>
          <a:p>
            <a:endParaRPr lang="en-IN" sz="2000" dirty="0"/>
          </a:p>
        </p:txBody>
      </p:sp>
    </p:spTree>
    <p:extLst>
      <p:ext uri="{BB962C8B-B14F-4D97-AF65-F5344CB8AC3E}">
        <p14:creationId xmlns:p14="http://schemas.microsoft.com/office/powerpoint/2010/main" val="4255862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6075158" cy="744415"/>
          </a:xfrm>
        </p:spPr>
        <p:txBody>
          <a:bodyPr>
            <a:normAutofit fontScale="90000"/>
          </a:bodyPr>
          <a:lstStyle/>
          <a:p>
            <a:r>
              <a:rPr lang="en-IN" dirty="0" smtClean="0"/>
              <a:t>List of Sensors Used in Project:</a:t>
            </a:r>
            <a:r>
              <a:rPr lang="en-IN" dirty="0"/>
              <a:t/>
            </a:r>
            <a:br>
              <a:rPr lang="en-IN" dirty="0"/>
            </a:b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62210406"/>
              </p:ext>
            </p:extLst>
          </p:nvPr>
        </p:nvGraphicFramePr>
        <p:xfrm>
          <a:off x="563561" y="1468315"/>
          <a:ext cx="8641984" cy="4167552"/>
        </p:xfrm>
        <a:graphic>
          <a:graphicData uri="http://schemas.openxmlformats.org/drawingml/2006/table">
            <a:tbl>
              <a:tblPr firstRow="1" bandRow="1">
                <a:tableStyleId>{5C22544A-7EE6-4342-B048-85BDC9FD1C3A}</a:tableStyleId>
              </a:tblPr>
              <a:tblGrid>
                <a:gridCol w="4320992"/>
                <a:gridCol w="4320992"/>
              </a:tblGrid>
              <a:tr h="520944">
                <a:tc>
                  <a:txBody>
                    <a:bodyPr/>
                    <a:lstStyle/>
                    <a:p>
                      <a:r>
                        <a:rPr lang="en-IN" b="0" dirty="0" smtClean="0">
                          <a:latin typeface="Times New Roman" panose="02020603050405020304" pitchFamily="18" charset="0"/>
                          <a:cs typeface="Times New Roman" panose="02020603050405020304" pitchFamily="18" charset="0"/>
                        </a:rPr>
                        <a:t>1.</a:t>
                      </a:r>
                      <a:r>
                        <a:rPr lang="en-IN" sz="1800" b="0" kern="1200" dirty="0" smtClean="0">
                          <a:solidFill>
                            <a:schemeClr val="lt1"/>
                          </a:solidFill>
                          <a:effectLst/>
                          <a:latin typeface="Times New Roman" panose="02020603050405020304" pitchFamily="18" charset="0"/>
                          <a:ea typeface="+mn-ea"/>
                          <a:cs typeface="Times New Roman" panose="02020603050405020304" pitchFamily="18" charset="0"/>
                        </a:rPr>
                        <a:t> Lora MQTT Gateway esp32</a:t>
                      </a:r>
                      <a:endParaRPr lang="en-IN" b="0" dirty="0">
                        <a:latin typeface="Times New Roman" panose="02020603050405020304" pitchFamily="18" charset="0"/>
                        <a:cs typeface="Times New Roman" panose="02020603050405020304" pitchFamily="18" charset="0"/>
                      </a:endParaRPr>
                    </a:p>
                  </a:txBody>
                  <a:tcPr>
                    <a:solidFill>
                      <a:schemeClr val="accent2">
                        <a:lumMod val="75000"/>
                      </a:schemeClr>
                    </a:solidFill>
                  </a:tcPr>
                </a:tc>
                <a:tc>
                  <a:txBody>
                    <a:bodyPr/>
                    <a:lstStyle/>
                    <a:p>
                      <a:r>
                        <a:rPr lang="en-IN" b="0" dirty="0" smtClean="0">
                          <a:latin typeface="Times New Roman" panose="02020603050405020304" pitchFamily="18" charset="0"/>
                          <a:cs typeface="Times New Roman" panose="02020603050405020304" pitchFamily="18" charset="0"/>
                        </a:rPr>
                        <a:t>9. </a:t>
                      </a:r>
                      <a:r>
                        <a:rPr lang="en-IN" sz="1800" b="0" kern="1200" dirty="0" smtClean="0">
                          <a:solidFill>
                            <a:schemeClr val="lt1"/>
                          </a:solidFill>
                          <a:effectLst/>
                          <a:latin typeface="Times New Roman" panose="02020603050405020304" pitchFamily="18" charset="0"/>
                          <a:ea typeface="+mn-ea"/>
                          <a:cs typeface="Times New Roman" panose="02020603050405020304" pitchFamily="18" charset="0"/>
                        </a:rPr>
                        <a:t>Tx Rx module</a:t>
                      </a:r>
                      <a:endParaRPr lang="en-IN" b="0" dirty="0">
                        <a:latin typeface="Times New Roman" panose="02020603050405020304" pitchFamily="18" charset="0"/>
                        <a:cs typeface="Times New Roman" panose="02020603050405020304" pitchFamily="18" charset="0"/>
                      </a:endParaRPr>
                    </a:p>
                  </a:txBody>
                  <a:tcPr>
                    <a:solidFill>
                      <a:schemeClr val="accent2">
                        <a:lumMod val="75000"/>
                      </a:schemeClr>
                    </a:solidFill>
                  </a:tcPr>
                </a:tc>
              </a:tr>
              <a:tr h="520944">
                <a:tc>
                  <a:txBody>
                    <a:bodyPr/>
                    <a:lstStyle/>
                    <a:p>
                      <a:r>
                        <a:rPr lang="en-IN" sz="1800" kern="1200" dirty="0" smtClean="0">
                          <a:solidFill>
                            <a:schemeClr val="bg1"/>
                          </a:solidFill>
                          <a:effectLst/>
                          <a:latin typeface="Times New Roman" panose="02020603050405020304" pitchFamily="18" charset="0"/>
                          <a:ea typeface="+mn-ea"/>
                          <a:cs typeface="Times New Roman" panose="02020603050405020304" pitchFamily="18" charset="0"/>
                        </a:rPr>
                        <a:t>2.</a:t>
                      </a:r>
                      <a:r>
                        <a:rPr lang="en-IN" sz="1800" kern="1200" baseline="0" dirty="0" smtClean="0">
                          <a:solidFill>
                            <a:schemeClr val="bg1"/>
                          </a:solidFill>
                          <a:effectLst/>
                          <a:latin typeface="Times New Roman" panose="02020603050405020304" pitchFamily="18" charset="0"/>
                          <a:ea typeface="+mn-ea"/>
                          <a:cs typeface="Times New Roman" panose="02020603050405020304" pitchFamily="18" charset="0"/>
                        </a:rPr>
                        <a:t> </a:t>
                      </a:r>
                      <a:r>
                        <a:rPr lang="en-IN" sz="1800" kern="1200" dirty="0" smtClean="0">
                          <a:solidFill>
                            <a:schemeClr val="bg1"/>
                          </a:solidFill>
                          <a:effectLst/>
                          <a:latin typeface="Times New Roman" panose="02020603050405020304" pitchFamily="18" charset="0"/>
                          <a:ea typeface="+mn-ea"/>
                          <a:cs typeface="Times New Roman" panose="02020603050405020304" pitchFamily="18" charset="0"/>
                        </a:rPr>
                        <a:t>1000L Tank</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IN" dirty="0" smtClean="0">
                          <a:solidFill>
                            <a:schemeClr val="bg1"/>
                          </a:solidFill>
                          <a:latin typeface="Times New Roman" panose="02020603050405020304" pitchFamily="18" charset="0"/>
                          <a:cs typeface="Times New Roman" panose="02020603050405020304" pitchFamily="18" charset="0"/>
                        </a:rPr>
                        <a:t>10. Ph Sensor</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r>
              <a:tr h="520944">
                <a:tc>
                  <a:txBody>
                    <a:bodyPr/>
                    <a:lstStyle/>
                    <a:p>
                      <a:r>
                        <a:rPr lang="en-IN" dirty="0" smtClean="0">
                          <a:solidFill>
                            <a:schemeClr val="bg1"/>
                          </a:solidFill>
                          <a:latin typeface="Times New Roman" panose="02020603050405020304" pitchFamily="18" charset="0"/>
                          <a:cs typeface="Times New Roman" panose="02020603050405020304" pitchFamily="18" charset="0"/>
                        </a:rPr>
                        <a:t>3. </a:t>
                      </a:r>
                      <a:r>
                        <a:rPr lang="en-IN" sz="1800" kern="1200" dirty="0" smtClean="0">
                          <a:solidFill>
                            <a:schemeClr val="bg1"/>
                          </a:solidFill>
                          <a:effectLst/>
                          <a:latin typeface="Times New Roman" panose="02020603050405020304" pitchFamily="18" charset="0"/>
                          <a:ea typeface="+mn-ea"/>
                          <a:cs typeface="Times New Roman" panose="02020603050405020304" pitchFamily="18" charset="0"/>
                        </a:rPr>
                        <a:t>Water Filter</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2">
                        <a:lumMod val="75000"/>
                      </a:schemeClr>
                    </a:solidFill>
                  </a:tcPr>
                </a:tc>
                <a:tc>
                  <a:txBody>
                    <a:bodyPr/>
                    <a:lstStyle/>
                    <a:p>
                      <a:r>
                        <a:rPr lang="en-IN" dirty="0" smtClean="0">
                          <a:solidFill>
                            <a:schemeClr val="bg1"/>
                          </a:solidFill>
                          <a:latin typeface="Times New Roman" panose="02020603050405020304" pitchFamily="18" charset="0"/>
                          <a:cs typeface="Times New Roman" panose="02020603050405020304" pitchFamily="18" charset="0"/>
                        </a:rPr>
                        <a:t>11. Turbidity Sensor</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2">
                        <a:lumMod val="75000"/>
                      </a:schemeClr>
                    </a:solidFill>
                  </a:tcPr>
                </a:tc>
              </a:tr>
              <a:tr h="5209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solidFill>
                          <a:latin typeface="Times New Roman" panose="02020603050405020304" pitchFamily="18" charset="0"/>
                          <a:cs typeface="Times New Roman" panose="02020603050405020304" pitchFamily="18" charset="0"/>
                        </a:rPr>
                        <a:t>4. </a:t>
                      </a:r>
                      <a:r>
                        <a:rPr lang="en-IN" sz="1800" u="none" strike="noStrike" kern="1200" dirty="0" smtClean="0">
                          <a:solidFill>
                            <a:schemeClr val="bg1"/>
                          </a:solidFill>
                          <a:effectLst/>
                          <a:latin typeface="Times New Roman" panose="02020603050405020304" pitchFamily="18" charset="0"/>
                          <a:ea typeface="+mn-ea"/>
                          <a:cs typeface="Times New Roman" panose="02020603050405020304" pitchFamily="18" charset="0"/>
                        </a:rPr>
                        <a:t>Router </a:t>
                      </a:r>
                    </a:p>
                  </a:txBody>
                  <a:tcPr>
                    <a:solidFill>
                      <a:schemeClr val="accent1"/>
                    </a:solidFill>
                  </a:tcPr>
                </a:tc>
                <a:tc>
                  <a:txBody>
                    <a:bodyPr/>
                    <a:lstStyle/>
                    <a:p>
                      <a:r>
                        <a:rPr lang="en-IN" dirty="0" smtClean="0">
                          <a:solidFill>
                            <a:schemeClr val="bg1"/>
                          </a:solidFill>
                          <a:latin typeface="Times New Roman" panose="02020603050405020304" pitchFamily="18" charset="0"/>
                          <a:cs typeface="Times New Roman" panose="02020603050405020304" pitchFamily="18" charset="0"/>
                        </a:rPr>
                        <a:t>12. Optical</a:t>
                      </a:r>
                      <a:r>
                        <a:rPr lang="en-IN" baseline="0" dirty="0" smtClean="0">
                          <a:solidFill>
                            <a:schemeClr val="bg1"/>
                          </a:solidFill>
                          <a:latin typeface="Times New Roman" panose="02020603050405020304" pitchFamily="18" charset="0"/>
                          <a:cs typeface="Times New Roman" panose="02020603050405020304" pitchFamily="18" charset="0"/>
                        </a:rPr>
                        <a:t> Level Sensor</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r>
              <a:tr h="5209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solidFill>
                          <a:latin typeface="Times New Roman" panose="02020603050405020304" pitchFamily="18" charset="0"/>
                          <a:cs typeface="Times New Roman" panose="02020603050405020304" pitchFamily="18" charset="0"/>
                        </a:rPr>
                        <a:t>5. </a:t>
                      </a:r>
                      <a:r>
                        <a:rPr lang="en-IN" sz="1800" u="none" strike="noStrike" kern="1200" dirty="0" smtClean="0">
                          <a:solidFill>
                            <a:schemeClr val="bg1"/>
                          </a:solidFill>
                          <a:effectLst/>
                          <a:latin typeface="Times New Roman" panose="02020603050405020304" pitchFamily="18" charset="0"/>
                          <a:ea typeface="+mn-ea"/>
                          <a:cs typeface="Times New Roman" panose="02020603050405020304" pitchFamily="18" charset="0"/>
                        </a:rPr>
                        <a:t>Carbon Nanotube</a:t>
                      </a:r>
                    </a:p>
                  </a:txBody>
                  <a:tcPr>
                    <a:solidFill>
                      <a:schemeClr val="accent2">
                        <a:lumMod val="75000"/>
                      </a:schemeClr>
                    </a:solidFill>
                  </a:tcPr>
                </a:tc>
                <a:tc>
                  <a:txBody>
                    <a:bodyPr/>
                    <a:lstStyle/>
                    <a:p>
                      <a:r>
                        <a:rPr lang="en-IN" dirty="0" smtClean="0">
                          <a:solidFill>
                            <a:schemeClr val="bg1"/>
                          </a:solidFill>
                          <a:latin typeface="Times New Roman" panose="02020603050405020304" pitchFamily="18" charset="0"/>
                          <a:cs typeface="Times New Roman" panose="02020603050405020304" pitchFamily="18" charset="0"/>
                        </a:rPr>
                        <a:t>13. Relay</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2">
                        <a:lumMod val="75000"/>
                      </a:schemeClr>
                    </a:solidFill>
                  </a:tcPr>
                </a:tc>
              </a:tr>
              <a:tr h="520944">
                <a:tc>
                  <a:txBody>
                    <a:bodyPr/>
                    <a:lstStyle/>
                    <a:p>
                      <a:r>
                        <a:rPr lang="en-IN" dirty="0" smtClean="0">
                          <a:solidFill>
                            <a:schemeClr val="bg1"/>
                          </a:solidFill>
                          <a:latin typeface="Times New Roman" panose="02020603050405020304" pitchFamily="18" charset="0"/>
                          <a:cs typeface="Times New Roman" panose="02020603050405020304" pitchFamily="18" charset="0"/>
                        </a:rPr>
                        <a:t>6.</a:t>
                      </a:r>
                      <a:r>
                        <a:rPr lang="en-IN" baseline="0" dirty="0" smtClean="0">
                          <a:solidFill>
                            <a:schemeClr val="bg1"/>
                          </a:solidFill>
                          <a:latin typeface="Times New Roman" panose="02020603050405020304" pitchFamily="18" charset="0"/>
                          <a:cs typeface="Times New Roman" panose="02020603050405020304" pitchFamily="18" charset="0"/>
                        </a:rPr>
                        <a:t> </a:t>
                      </a:r>
                      <a:r>
                        <a:rPr lang="en-IN" sz="1800" kern="1200" dirty="0" smtClean="0">
                          <a:solidFill>
                            <a:schemeClr val="bg1"/>
                          </a:solidFill>
                          <a:effectLst/>
                          <a:latin typeface="Times New Roman" panose="02020603050405020304" pitchFamily="18" charset="0"/>
                          <a:ea typeface="+mn-ea"/>
                          <a:cs typeface="Times New Roman" panose="02020603050405020304" pitchFamily="18" charset="0"/>
                        </a:rPr>
                        <a:t>AC-DC Converter</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IN" dirty="0" smtClean="0">
                          <a:solidFill>
                            <a:schemeClr val="bg1"/>
                          </a:solidFill>
                          <a:latin typeface="Times New Roman" panose="02020603050405020304" pitchFamily="18" charset="0"/>
                          <a:cs typeface="Times New Roman" panose="02020603050405020304" pitchFamily="18" charset="0"/>
                        </a:rPr>
                        <a:t>14. Flowmeter</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r>
              <a:tr h="520944">
                <a:tc>
                  <a:txBody>
                    <a:bodyPr/>
                    <a:lstStyle/>
                    <a:p>
                      <a:r>
                        <a:rPr lang="en-IN" dirty="0" smtClean="0">
                          <a:solidFill>
                            <a:schemeClr val="bg1"/>
                          </a:solidFill>
                          <a:latin typeface="Times New Roman" panose="02020603050405020304" pitchFamily="18" charset="0"/>
                          <a:cs typeface="Times New Roman" panose="02020603050405020304" pitchFamily="18" charset="0"/>
                        </a:rPr>
                        <a:t>7. </a:t>
                      </a:r>
                      <a:r>
                        <a:rPr lang="en-IN" sz="1800" kern="1200" dirty="0" smtClean="0">
                          <a:solidFill>
                            <a:schemeClr val="bg1"/>
                          </a:solidFill>
                          <a:effectLst/>
                          <a:latin typeface="Times New Roman" panose="02020603050405020304" pitchFamily="18" charset="0"/>
                          <a:ea typeface="+mn-ea"/>
                          <a:cs typeface="Times New Roman" panose="02020603050405020304" pitchFamily="18" charset="0"/>
                        </a:rPr>
                        <a:t>Superhet Receiver</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2">
                        <a:lumMod val="75000"/>
                      </a:schemeClr>
                    </a:solidFill>
                  </a:tcPr>
                </a:tc>
                <a:tc>
                  <a:txBody>
                    <a:bodyPr/>
                    <a:lstStyle/>
                    <a:p>
                      <a:r>
                        <a:rPr lang="en-IN" dirty="0" smtClean="0">
                          <a:solidFill>
                            <a:schemeClr val="bg1"/>
                          </a:solidFill>
                          <a:latin typeface="Times New Roman" panose="02020603050405020304" pitchFamily="18" charset="0"/>
                          <a:cs typeface="Times New Roman" panose="02020603050405020304" pitchFamily="18" charset="0"/>
                        </a:rPr>
                        <a:t>15. Overflow Sensor</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2">
                        <a:lumMod val="75000"/>
                      </a:schemeClr>
                    </a:solidFill>
                  </a:tcPr>
                </a:tc>
              </a:tr>
              <a:tr h="520944">
                <a:tc>
                  <a:txBody>
                    <a:bodyPr/>
                    <a:lstStyle/>
                    <a:p>
                      <a:r>
                        <a:rPr lang="en-IN" dirty="0" smtClean="0">
                          <a:solidFill>
                            <a:schemeClr val="bg1"/>
                          </a:solidFill>
                          <a:latin typeface="Times New Roman" panose="02020603050405020304" pitchFamily="18" charset="0"/>
                          <a:cs typeface="Times New Roman" panose="02020603050405020304" pitchFamily="18" charset="0"/>
                        </a:rPr>
                        <a:t>8. </a:t>
                      </a:r>
                      <a:r>
                        <a:rPr lang="en-IN" sz="1800" kern="1200" dirty="0" smtClean="0">
                          <a:solidFill>
                            <a:schemeClr val="bg1"/>
                          </a:solidFill>
                          <a:effectLst/>
                          <a:latin typeface="Times New Roman" panose="02020603050405020304" pitchFamily="18" charset="0"/>
                          <a:ea typeface="+mn-ea"/>
                          <a:cs typeface="Times New Roman" panose="02020603050405020304" pitchFamily="18" charset="0"/>
                        </a:rPr>
                        <a:t>ESP8266</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IN" dirty="0" smtClean="0">
                          <a:solidFill>
                            <a:schemeClr val="bg1"/>
                          </a:solidFill>
                          <a:latin typeface="Times New Roman" panose="02020603050405020304" pitchFamily="18" charset="0"/>
                          <a:cs typeface="Times New Roman" panose="02020603050405020304" pitchFamily="18" charset="0"/>
                        </a:rPr>
                        <a:t>16. Buzzer</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solidFill>
                  </a:tcPr>
                </a:tc>
              </a:tr>
            </a:tbl>
          </a:graphicData>
        </a:graphic>
      </p:graphicFrame>
    </p:spTree>
    <p:extLst>
      <p:ext uri="{BB962C8B-B14F-4D97-AF65-F5344CB8AC3E}">
        <p14:creationId xmlns:p14="http://schemas.microsoft.com/office/powerpoint/2010/main" val="3603595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86862" y="518745"/>
            <a:ext cx="9372599" cy="5908486"/>
            <a:chOff x="202223" y="501161"/>
            <a:chExt cx="9372599" cy="5908486"/>
          </a:xfrm>
        </p:grpSpPr>
        <p:pic>
          <p:nvPicPr>
            <p:cNvPr id="5136" name="Picture 16" descr="https://2.bp.blogspot.com/---q_x5yn8ss/XH2cAXIKAMI/AAAAAAACVwg/G6hLzneXRV43b8jdwuMCStklQ0ZBk4zEgCLcBGAs/s400/OpenMQTTGateway_LORA_TTGO_ESP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629" y="1113441"/>
              <a:ext cx="3440480" cy="19782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02223" y="501161"/>
              <a:ext cx="3560885" cy="400110"/>
            </a:xfrm>
            <a:prstGeom prst="rect">
              <a:avLst/>
            </a:prstGeom>
            <a:noFill/>
          </p:spPr>
          <p:txBody>
            <a:bodyPr wrap="square" rtlCol="0">
              <a:spAutoFit/>
            </a:bodyPr>
            <a:lstStyle/>
            <a:p>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1. Lora </a:t>
              </a:r>
              <a:r>
                <a:rPr lang="en-IN" sz="2000" b="1" dirty="0">
                  <a:solidFill>
                    <a:schemeClr val="accent2">
                      <a:lumMod val="75000"/>
                    </a:schemeClr>
                  </a:solidFill>
                  <a:latin typeface="Times New Roman" panose="02020603050405020304" pitchFamily="18" charset="0"/>
                  <a:cs typeface="Times New Roman" panose="02020603050405020304" pitchFamily="18" charset="0"/>
                </a:rPr>
                <a:t>MQTT Gateway esp32</a:t>
              </a:r>
              <a:endParaRPr lang="en-IN" sz="2000" b="1" dirty="0">
                <a:solidFill>
                  <a:schemeClr val="accent2">
                    <a:lumMod val="75000"/>
                  </a:schemeClr>
                </a:solidFill>
              </a:endParaRPr>
            </a:p>
          </p:txBody>
        </p:sp>
        <p:sp>
          <p:nvSpPr>
            <p:cNvPr id="14" name="TextBox 13"/>
            <p:cNvSpPr txBox="1"/>
            <p:nvPr/>
          </p:nvSpPr>
          <p:spPr>
            <a:xfrm>
              <a:off x="3974123" y="1274885"/>
              <a:ext cx="5539154" cy="2308324"/>
            </a:xfrm>
            <a:prstGeom prst="rect">
              <a:avLst/>
            </a:prstGeom>
            <a:noFill/>
          </p:spPr>
          <p:txBody>
            <a:bodyPr wrap="square" rtlCol="0">
              <a:spAutoFit/>
            </a:bodyPr>
            <a:lstStyle/>
            <a:p>
              <a:r>
                <a:rPr lang="en-US" dirty="0">
                  <a:solidFill>
                    <a:schemeClr val="tx2">
                      <a:lumMod val="60000"/>
                      <a:lumOff val="40000"/>
                    </a:schemeClr>
                  </a:solidFill>
                </a:rPr>
                <a:t>These modules combined with </a:t>
              </a:r>
              <a:r>
                <a:rPr lang="en-US" dirty="0" err="1">
                  <a:solidFill>
                    <a:schemeClr val="tx2">
                      <a:lumMod val="60000"/>
                      <a:lumOff val="40000"/>
                    </a:schemeClr>
                  </a:solidFill>
                </a:rPr>
                <a:t>OpenMQTTGateway</a:t>
              </a:r>
              <a:r>
                <a:rPr lang="en-US" dirty="0">
                  <a:solidFill>
                    <a:schemeClr val="tx2">
                      <a:lumMod val="60000"/>
                      <a:lumOff val="40000"/>
                    </a:schemeClr>
                  </a:solidFill>
                </a:rPr>
                <a:t> enables to send LORA messages coming from MQTT message,</a:t>
              </a:r>
              <a:r>
                <a:rPr lang="en-US" dirty="0"/>
                <a:t> </a:t>
              </a:r>
              <a:endParaRPr lang="en-US" dirty="0" smtClean="0"/>
            </a:p>
            <a:p>
              <a:r>
                <a:rPr lang="en-IN" dirty="0"/>
                <a:t>here is an example</a:t>
              </a:r>
              <a:r>
                <a:rPr lang="en-IN" dirty="0" smtClean="0"/>
                <a:t>:</a:t>
              </a:r>
            </a:p>
            <a:p>
              <a:r>
                <a:rPr lang="en-IN" dirty="0" smtClean="0"/>
                <a:t> </a:t>
              </a:r>
              <a:r>
                <a:rPr lang="en-IN" dirty="0" err="1" smtClean="0"/>
                <a:t>mosquitto_pub</a:t>
              </a:r>
              <a:r>
                <a:rPr lang="en-IN" dirty="0" smtClean="0"/>
                <a:t> -t home/</a:t>
              </a:r>
              <a:r>
                <a:rPr lang="en-IN" dirty="0" err="1" smtClean="0"/>
                <a:t>OpenMQTTGateway</a:t>
              </a:r>
              <a:r>
                <a:rPr lang="en-IN" dirty="0" smtClean="0"/>
                <a:t>/commands/</a:t>
              </a:r>
              <a:r>
                <a:rPr lang="en-IN" dirty="0" err="1" smtClean="0"/>
                <a:t>MQTTtoLORA</a:t>
              </a:r>
              <a:r>
                <a:rPr lang="en-IN" dirty="0" smtClean="0"/>
                <a:t> -m '{"message":"</a:t>
              </a:r>
              <a:r>
                <a:rPr lang="en-IN" dirty="0" err="1" smtClean="0"/>
                <a:t>OpenMQTTGateway</a:t>
              </a:r>
              <a:r>
                <a:rPr lang="en-IN" dirty="0" smtClean="0"/>
                <a:t> signal received!"}' </a:t>
              </a:r>
              <a:endParaRPr lang="en-IN" dirty="0"/>
            </a:p>
          </p:txBody>
        </p:sp>
        <p:sp>
          <p:nvSpPr>
            <p:cNvPr id="23" name="TextBox 22"/>
            <p:cNvSpPr txBox="1"/>
            <p:nvPr/>
          </p:nvSpPr>
          <p:spPr>
            <a:xfrm>
              <a:off x="465992" y="4352191"/>
              <a:ext cx="5539154" cy="923330"/>
            </a:xfrm>
            <a:prstGeom prst="rect">
              <a:avLst/>
            </a:prstGeom>
            <a:noFill/>
          </p:spPr>
          <p:txBody>
            <a:bodyPr wrap="square" rtlCol="0">
              <a:spAutoFit/>
            </a:bodyPr>
            <a:lstStyle/>
            <a:p>
              <a:r>
                <a:rPr lang="en-IN" dirty="0" smtClean="0">
                  <a:solidFill>
                    <a:schemeClr val="tx2">
                      <a:lumMod val="60000"/>
                      <a:lumOff val="40000"/>
                    </a:schemeClr>
                  </a:solidFill>
                </a:rPr>
                <a:t>This Tank is Used to Store the Water which are Used for Purification .and this tank is not fixed so we can </a:t>
              </a:r>
              <a:r>
                <a:rPr lang="en-IN" dirty="0" err="1" smtClean="0">
                  <a:solidFill>
                    <a:schemeClr val="tx2">
                      <a:lumMod val="60000"/>
                      <a:lumOff val="40000"/>
                    </a:schemeClr>
                  </a:solidFill>
                </a:rPr>
                <a:t>chage</a:t>
              </a:r>
              <a:r>
                <a:rPr lang="en-IN" dirty="0" smtClean="0">
                  <a:solidFill>
                    <a:schemeClr val="tx2">
                      <a:lumMod val="60000"/>
                      <a:lumOff val="40000"/>
                    </a:schemeClr>
                  </a:solidFill>
                </a:rPr>
                <a:t> its place according to our Need.</a:t>
              </a:r>
              <a:endParaRPr lang="en-IN" dirty="0">
                <a:solidFill>
                  <a:schemeClr val="tx2">
                    <a:lumMod val="60000"/>
                    <a:lumOff val="40000"/>
                  </a:schemeClr>
                </a:solidFill>
              </a:endParaRPr>
            </a:p>
          </p:txBody>
        </p:sp>
        <p:sp>
          <p:nvSpPr>
            <p:cNvPr id="16" name="TextBox 15"/>
            <p:cNvSpPr txBox="1"/>
            <p:nvPr/>
          </p:nvSpPr>
          <p:spPr>
            <a:xfrm>
              <a:off x="1257300" y="3209193"/>
              <a:ext cx="1418978" cy="369332"/>
            </a:xfrm>
            <a:prstGeom prst="rect">
              <a:avLst/>
            </a:prstGeom>
            <a:noFill/>
          </p:spPr>
          <p:txBody>
            <a:bodyPr wrap="none" rtlCol="0">
              <a:spAutoFit/>
            </a:bodyPr>
            <a:lstStyle/>
            <a:p>
              <a:r>
                <a:rPr lang="en-IN" dirty="0" smtClean="0"/>
                <a:t>Fig: Lora RF</a:t>
              </a:r>
              <a:endParaRPr lang="en-IN" dirty="0"/>
            </a:p>
          </p:txBody>
        </p:sp>
        <p:sp>
          <p:nvSpPr>
            <p:cNvPr id="18" name="TextBox 17"/>
            <p:cNvSpPr txBox="1"/>
            <p:nvPr/>
          </p:nvSpPr>
          <p:spPr>
            <a:xfrm>
              <a:off x="386861" y="3842238"/>
              <a:ext cx="2162907" cy="400110"/>
            </a:xfrm>
            <a:prstGeom prst="rect">
              <a:avLst/>
            </a:prstGeom>
            <a:solidFill>
              <a:schemeClr val="bg1"/>
            </a:solidFill>
          </p:spPr>
          <p:txBody>
            <a:bodyPr wrap="square" rtlCol="0">
              <a:spAutoFit/>
            </a:bodyPr>
            <a:lstStyle/>
            <a:p>
              <a:r>
                <a:rPr lang="en-IN" sz="2000" b="1" dirty="0">
                  <a:solidFill>
                    <a:schemeClr val="accent2">
                      <a:lumMod val="75000"/>
                    </a:schemeClr>
                  </a:solidFill>
                  <a:latin typeface="Times New Roman" panose="02020603050405020304" pitchFamily="18" charset="0"/>
                  <a:cs typeface="Times New Roman" panose="02020603050405020304" pitchFamily="18" charset="0"/>
                </a:rPr>
                <a:t>2. 1000L </a:t>
              </a: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Tank</a:t>
              </a:r>
              <a:endParaRPr lang="en-IN" sz="2000" b="1" dirty="0" smtClean="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139" name="Picture 19" descr="1000 Litre IBC Storage Tank, Capacity: 1000 L, Rs 5000 /piece VS Barrels  Supply Co. | ID: 15722474812"/>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532683" y="3701561"/>
              <a:ext cx="3042139" cy="241645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989885" y="6040315"/>
              <a:ext cx="1773434" cy="369332"/>
            </a:xfrm>
            <a:prstGeom prst="rect">
              <a:avLst/>
            </a:prstGeom>
            <a:noFill/>
          </p:spPr>
          <p:txBody>
            <a:bodyPr wrap="none" rtlCol="0">
              <a:spAutoFit/>
            </a:bodyPr>
            <a:lstStyle/>
            <a:p>
              <a:r>
                <a:rPr lang="en-IN" dirty="0" smtClean="0"/>
                <a:t>Fig: 1000L Tank</a:t>
              </a:r>
              <a:endParaRPr lang="en-IN" dirty="0"/>
            </a:p>
          </p:txBody>
        </p:sp>
      </p:grpSp>
    </p:spTree>
    <p:extLst>
      <p:ext uri="{BB962C8B-B14F-4D97-AF65-F5344CB8AC3E}">
        <p14:creationId xmlns:p14="http://schemas.microsoft.com/office/powerpoint/2010/main" val="539051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60484" y="175845"/>
            <a:ext cx="9144124" cy="5619648"/>
            <a:chOff x="430822" y="457199"/>
            <a:chExt cx="9082455" cy="4923748"/>
          </a:xfrm>
        </p:grpSpPr>
        <p:sp>
          <p:nvSpPr>
            <p:cNvPr id="13" name="TextBox 12"/>
            <p:cNvSpPr txBox="1"/>
            <p:nvPr/>
          </p:nvSpPr>
          <p:spPr>
            <a:xfrm>
              <a:off x="1028700" y="457199"/>
              <a:ext cx="3560885" cy="707886"/>
            </a:xfrm>
            <a:prstGeom prst="rect">
              <a:avLst/>
            </a:prstGeom>
            <a:noFill/>
          </p:spPr>
          <p:txBody>
            <a:bodyPr wrap="square" rtlCol="0">
              <a:spAutoFit/>
            </a:bodyPr>
            <a:lstStyle/>
            <a:p>
              <a:pPr lvl="0"/>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3. </a:t>
              </a:r>
              <a:r>
                <a:rPr lang="en-IN" sz="2000" b="1" dirty="0">
                  <a:solidFill>
                    <a:schemeClr val="accent2">
                      <a:lumMod val="75000"/>
                    </a:schemeClr>
                  </a:solidFill>
                  <a:latin typeface="Times New Roman" panose="02020603050405020304" pitchFamily="18" charset="0"/>
                  <a:cs typeface="Times New Roman" panose="02020603050405020304" pitchFamily="18" charset="0"/>
                </a:rPr>
                <a:t>Router </a:t>
              </a:r>
            </a:p>
            <a:p>
              <a:endParaRPr lang="en-IN" sz="20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3974123" y="1274885"/>
              <a:ext cx="5539154" cy="923330"/>
            </a:xfrm>
            <a:prstGeom prst="rect">
              <a:avLst/>
            </a:prstGeom>
            <a:noFill/>
          </p:spPr>
          <p:txBody>
            <a:bodyPr wrap="square" rtlCol="0">
              <a:spAutoFit/>
            </a:bodyPr>
            <a:lstStyle/>
            <a:p>
              <a:r>
                <a:rPr lang="en-IN" dirty="0">
                  <a:solidFill>
                    <a:schemeClr val="tx2">
                      <a:lumMod val="60000"/>
                      <a:lumOff val="40000"/>
                    </a:schemeClr>
                  </a:solidFill>
                </a:rPr>
                <a:t>The main purpose of a </a:t>
              </a:r>
              <a:r>
                <a:rPr lang="en-IN" b="1" dirty="0">
                  <a:solidFill>
                    <a:schemeClr val="tx2">
                      <a:lumMod val="60000"/>
                      <a:lumOff val="40000"/>
                    </a:schemeClr>
                  </a:solidFill>
                </a:rPr>
                <a:t>router</a:t>
              </a:r>
              <a:r>
                <a:rPr lang="en-IN" dirty="0">
                  <a:solidFill>
                    <a:schemeClr val="tx2">
                      <a:lumMod val="60000"/>
                      <a:lumOff val="40000"/>
                    </a:schemeClr>
                  </a:solidFill>
                </a:rPr>
                <a:t> is to connect multiple networks and forward packets destined either for its own networks or other networks.</a:t>
              </a:r>
            </a:p>
          </p:txBody>
        </p:sp>
        <p:sp>
          <p:nvSpPr>
            <p:cNvPr id="23" name="TextBox 22"/>
            <p:cNvSpPr txBox="1"/>
            <p:nvPr/>
          </p:nvSpPr>
          <p:spPr>
            <a:xfrm>
              <a:off x="536330" y="4352192"/>
              <a:ext cx="5539154" cy="923330"/>
            </a:xfrm>
            <a:prstGeom prst="rect">
              <a:avLst/>
            </a:prstGeom>
            <a:noFill/>
          </p:spPr>
          <p:txBody>
            <a:bodyPr wrap="square" rtlCol="0">
              <a:spAutoFit/>
            </a:bodyPr>
            <a:lstStyle/>
            <a:p>
              <a:r>
                <a:rPr lang="en-IN" dirty="0" smtClean="0">
                  <a:solidFill>
                    <a:schemeClr val="tx2">
                      <a:lumMod val="60000"/>
                      <a:lumOff val="40000"/>
                    </a:schemeClr>
                  </a:solidFill>
                </a:rPr>
                <a:t>This </a:t>
              </a:r>
              <a:r>
                <a:rPr lang="en-IN" dirty="0">
                  <a:solidFill>
                    <a:schemeClr val="tx2">
                      <a:lumMod val="60000"/>
                      <a:lumOff val="40000"/>
                    </a:schemeClr>
                  </a:solidFill>
                </a:rPr>
                <a:t>is a tube made of carbon fiber sheet which even cleans seawater and makes it available to drink.</a:t>
              </a:r>
            </a:p>
          </p:txBody>
        </p:sp>
        <p:sp>
          <p:nvSpPr>
            <p:cNvPr id="16" name="TextBox 15"/>
            <p:cNvSpPr txBox="1"/>
            <p:nvPr/>
          </p:nvSpPr>
          <p:spPr>
            <a:xfrm>
              <a:off x="1223716" y="2852945"/>
              <a:ext cx="1324658" cy="369332"/>
            </a:xfrm>
            <a:prstGeom prst="rect">
              <a:avLst/>
            </a:prstGeom>
            <a:noFill/>
          </p:spPr>
          <p:txBody>
            <a:bodyPr wrap="none" rtlCol="0">
              <a:spAutoFit/>
            </a:bodyPr>
            <a:lstStyle/>
            <a:p>
              <a:r>
                <a:rPr lang="en-IN" dirty="0" smtClean="0"/>
                <a:t>Fig: Router</a:t>
              </a:r>
              <a:endParaRPr lang="en-IN" dirty="0"/>
            </a:p>
          </p:txBody>
        </p:sp>
        <p:sp>
          <p:nvSpPr>
            <p:cNvPr id="18" name="TextBox 17"/>
            <p:cNvSpPr txBox="1"/>
            <p:nvPr/>
          </p:nvSpPr>
          <p:spPr>
            <a:xfrm>
              <a:off x="430822" y="3727939"/>
              <a:ext cx="2435469" cy="677108"/>
            </a:xfrm>
            <a:prstGeom prst="rect">
              <a:avLst/>
            </a:prstGeom>
            <a:solidFill>
              <a:schemeClr val="bg1"/>
            </a:solidFill>
          </p:spPr>
          <p:txBody>
            <a:bodyPr wrap="square" rtlCol="0">
              <a:spAutoFit/>
            </a:bodyPr>
            <a:lstStyle/>
            <a:p>
              <a:pPr lvl="0" defTabSz="457200">
                <a:defRPr/>
              </a:pP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4. </a:t>
              </a:r>
              <a:r>
                <a:rPr lang="en-IN" sz="2000" b="1" dirty="0">
                  <a:solidFill>
                    <a:schemeClr val="accent2">
                      <a:lumMod val="75000"/>
                    </a:schemeClr>
                  </a:solidFill>
                  <a:latin typeface="Times New Roman" panose="02020603050405020304" pitchFamily="18" charset="0"/>
                  <a:cs typeface="Times New Roman" panose="02020603050405020304" pitchFamily="18" charset="0"/>
                </a:rPr>
                <a:t>Carbon Nanotube</a:t>
              </a:r>
            </a:p>
            <a:p>
              <a:endParaRPr lang="en-IN" dirty="0">
                <a:solidFill>
                  <a:schemeClr val="accent2">
                    <a:lumMod val="75000"/>
                  </a:schemeClr>
                </a:solidFill>
              </a:endParaRPr>
            </a:p>
          </p:txBody>
        </p:sp>
        <p:sp>
          <p:nvSpPr>
            <p:cNvPr id="19" name="TextBox 18"/>
            <p:cNvSpPr txBox="1"/>
            <p:nvPr/>
          </p:nvSpPr>
          <p:spPr>
            <a:xfrm>
              <a:off x="6919546" y="5011615"/>
              <a:ext cx="2408032" cy="369332"/>
            </a:xfrm>
            <a:prstGeom prst="rect">
              <a:avLst/>
            </a:prstGeom>
            <a:noFill/>
          </p:spPr>
          <p:txBody>
            <a:bodyPr wrap="none" rtlCol="0">
              <a:spAutoFit/>
            </a:bodyPr>
            <a:lstStyle/>
            <a:p>
              <a:r>
                <a:rPr lang="en-IN" dirty="0" smtClean="0"/>
                <a:t>Fig: Carbon Nanotube</a:t>
              </a:r>
              <a:endParaRPr lang="en-IN" dirty="0"/>
            </a:p>
          </p:txBody>
        </p:sp>
      </p:grpSp>
      <p:pic>
        <p:nvPicPr>
          <p:cNvPr id="3" name="Picture 2"/>
          <p:cNvPicPr>
            <a:picLocks noChangeAspect="1"/>
          </p:cNvPicPr>
          <p:nvPr/>
        </p:nvPicPr>
        <p:blipFill>
          <a:blip r:embed="rId2"/>
          <a:stretch>
            <a:fillRect/>
          </a:stretch>
        </p:blipFill>
        <p:spPr>
          <a:xfrm>
            <a:off x="316524" y="828596"/>
            <a:ext cx="3135923" cy="18010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3"/>
          <a:stretch>
            <a:fillRect/>
          </a:stretch>
        </p:blipFill>
        <p:spPr>
          <a:xfrm>
            <a:off x="6541110" y="3140685"/>
            <a:ext cx="3171825" cy="14382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83755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40678" y="184637"/>
            <a:ext cx="9363807" cy="4405086"/>
            <a:chOff x="211016" y="465991"/>
            <a:chExt cx="9363807" cy="4405086"/>
          </a:xfrm>
        </p:grpSpPr>
        <p:sp>
          <p:nvSpPr>
            <p:cNvPr id="13" name="TextBox 12"/>
            <p:cNvSpPr txBox="1"/>
            <p:nvPr/>
          </p:nvSpPr>
          <p:spPr>
            <a:xfrm>
              <a:off x="211016" y="465991"/>
              <a:ext cx="3560885" cy="400110"/>
            </a:xfrm>
            <a:prstGeom prst="rect">
              <a:avLst/>
            </a:prstGeom>
            <a:noFill/>
          </p:spPr>
          <p:txBody>
            <a:bodyPr wrap="square" rtlCol="0">
              <a:spAutoFit/>
            </a:bodyPr>
            <a:lstStyle/>
            <a:p>
              <a:r>
                <a:rPr lang="en-IN" sz="2000" b="1" dirty="0">
                  <a:solidFill>
                    <a:schemeClr val="accent2">
                      <a:lumMod val="75000"/>
                    </a:schemeClr>
                  </a:solidFill>
                  <a:latin typeface="Times New Roman" panose="02020603050405020304" pitchFamily="18" charset="0"/>
                  <a:cs typeface="Times New Roman" panose="02020603050405020304" pitchFamily="18" charset="0"/>
                </a:rPr>
                <a:t>5</a:t>
              </a: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a:t>
              </a:r>
              <a:r>
                <a:rPr lang="en-IN" sz="2000" b="1" baseline="0" dirty="0" smtClean="0">
                  <a:solidFill>
                    <a:schemeClr val="accent2">
                      <a:lumMod val="75000"/>
                    </a:schemeClr>
                  </a:solidFill>
                  <a:latin typeface="Times New Roman" panose="02020603050405020304" pitchFamily="18" charset="0"/>
                  <a:cs typeface="Times New Roman" panose="02020603050405020304" pitchFamily="18" charset="0"/>
                </a:rPr>
                <a:t> </a:t>
              </a:r>
              <a:r>
                <a:rPr lang="en-IN" sz="2000" b="1" dirty="0">
                  <a:solidFill>
                    <a:schemeClr val="accent2">
                      <a:lumMod val="75000"/>
                    </a:schemeClr>
                  </a:solidFill>
                  <a:latin typeface="Times New Roman" panose="02020603050405020304" pitchFamily="18" charset="0"/>
                  <a:cs typeface="Times New Roman" panose="02020603050405020304" pitchFamily="18" charset="0"/>
                </a:rPr>
                <a:t>AC-DC </a:t>
              </a: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Converter</a:t>
              </a:r>
              <a:endParaRPr lang="en-IN" sz="2000" b="1" dirty="0" smtClean="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4035669" y="1354016"/>
              <a:ext cx="5539154" cy="646331"/>
            </a:xfrm>
            <a:prstGeom prst="rect">
              <a:avLst/>
            </a:prstGeom>
            <a:noFill/>
          </p:spPr>
          <p:txBody>
            <a:bodyPr wrap="square" rtlCol="0">
              <a:spAutoFit/>
            </a:bodyPr>
            <a:lstStyle/>
            <a:p>
              <a:r>
                <a:rPr lang="en-IN" dirty="0" smtClean="0">
                  <a:solidFill>
                    <a:schemeClr val="tx2">
                      <a:lumMod val="60000"/>
                      <a:lumOff val="40000"/>
                    </a:schemeClr>
                  </a:solidFill>
                </a:rPr>
                <a:t>It </a:t>
              </a:r>
              <a:r>
                <a:rPr lang="en-IN" dirty="0">
                  <a:solidFill>
                    <a:schemeClr val="tx2">
                      <a:lumMod val="60000"/>
                      <a:lumOff val="40000"/>
                    </a:schemeClr>
                  </a:solidFill>
                </a:rPr>
                <a:t>converts the ac current to dc current for our sensor as we know all our </a:t>
              </a:r>
              <a:r>
                <a:rPr lang="en-IN" dirty="0" smtClean="0">
                  <a:solidFill>
                    <a:schemeClr val="tx2">
                      <a:lumMod val="60000"/>
                      <a:lumOff val="40000"/>
                    </a:schemeClr>
                  </a:solidFill>
                </a:rPr>
                <a:t>seniors </a:t>
              </a:r>
              <a:r>
                <a:rPr lang="en-IN" dirty="0">
                  <a:solidFill>
                    <a:schemeClr val="tx2">
                      <a:lumMod val="60000"/>
                      <a:lumOff val="40000"/>
                    </a:schemeClr>
                  </a:solidFill>
                </a:rPr>
                <a:t>work on dc.</a:t>
              </a:r>
            </a:p>
          </p:txBody>
        </p:sp>
        <p:sp>
          <p:nvSpPr>
            <p:cNvPr id="23" name="TextBox 22"/>
            <p:cNvSpPr txBox="1"/>
            <p:nvPr/>
          </p:nvSpPr>
          <p:spPr>
            <a:xfrm>
              <a:off x="228600" y="3947747"/>
              <a:ext cx="5539154" cy="923330"/>
            </a:xfrm>
            <a:prstGeom prst="rect">
              <a:avLst/>
            </a:prstGeom>
            <a:noFill/>
          </p:spPr>
          <p:txBody>
            <a:bodyPr wrap="square" rtlCol="0">
              <a:spAutoFit/>
            </a:bodyPr>
            <a:lstStyle/>
            <a:p>
              <a:r>
                <a:rPr lang="en-IN" dirty="0" smtClean="0">
                  <a:solidFill>
                    <a:schemeClr val="tx2">
                      <a:lumMod val="60000"/>
                      <a:lumOff val="40000"/>
                    </a:schemeClr>
                  </a:solidFill>
                </a:rPr>
                <a:t>This </a:t>
              </a:r>
              <a:r>
                <a:rPr lang="en-IN" dirty="0">
                  <a:solidFill>
                    <a:schemeClr val="tx2">
                      <a:lumMod val="60000"/>
                      <a:lumOff val="40000"/>
                    </a:schemeClr>
                  </a:solidFill>
                </a:rPr>
                <a:t>is a receiver with its full name superheterodyne receiver.it ranges up to 150 m and the data transfer rate is so fast nearly(0.125sec).</a:t>
              </a:r>
            </a:p>
          </p:txBody>
        </p:sp>
        <p:sp>
          <p:nvSpPr>
            <p:cNvPr id="16" name="TextBox 15"/>
            <p:cNvSpPr txBox="1"/>
            <p:nvPr/>
          </p:nvSpPr>
          <p:spPr>
            <a:xfrm>
              <a:off x="773724" y="2795954"/>
              <a:ext cx="2358403" cy="646331"/>
            </a:xfrm>
            <a:prstGeom prst="rect">
              <a:avLst/>
            </a:prstGeom>
            <a:noFill/>
          </p:spPr>
          <p:txBody>
            <a:bodyPr wrap="none" rtlCol="0">
              <a:spAutoFit/>
            </a:bodyPr>
            <a:lstStyle/>
            <a:p>
              <a:r>
                <a:rPr lang="en-IN" dirty="0" smtClean="0">
                  <a:latin typeface="Times New Roman" panose="02020603050405020304" pitchFamily="18" charset="0"/>
                  <a:cs typeface="Times New Roman" panose="02020603050405020304" pitchFamily="18" charset="0"/>
                </a:rPr>
                <a:t>Fig: AC-DC Convertor</a:t>
              </a:r>
              <a:endParaRPr lang="en-IN" b="1" dirty="0" smtClean="0">
                <a:solidFill>
                  <a:schemeClr val="accent2">
                    <a:lumMod val="75000"/>
                  </a:schemeClr>
                </a:solidFill>
                <a:latin typeface="Times New Roman" panose="02020603050405020304" pitchFamily="18" charset="0"/>
                <a:cs typeface="Times New Roman" panose="02020603050405020304" pitchFamily="18" charset="0"/>
              </a:endParaRPr>
            </a:p>
            <a:p>
              <a:endParaRPr lang="en-IN" dirty="0"/>
            </a:p>
          </p:txBody>
        </p:sp>
        <p:sp>
          <p:nvSpPr>
            <p:cNvPr id="18" name="TextBox 17"/>
            <p:cNvSpPr txBox="1"/>
            <p:nvPr/>
          </p:nvSpPr>
          <p:spPr>
            <a:xfrm>
              <a:off x="219808" y="3446586"/>
              <a:ext cx="2435469" cy="400110"/>
            </a:xfrm>
            <a:prstGeom prst="rect">
              <a:avLst/>
            </a:prstGeom>
            <a:solidFill>
              <a:schemeClr val="bg1"/>
            </a:solidFill>
          </p:spPr>
          <p:txBody>
            <a:bodyPr wrap="square" rtlCol="0">
              <a:spAutoFit/>
            </a:bodyPr>
            <a:lstStyle/>
            <a:p>
              <a:r>
                <a:rPr lang="en-IN" sz="2000" b="1" dirty="0">
                  <a:solidFill>
                    <a:schemeClr val="accent2">
                      <a:lumMod val="75000"/>
                    </a:schemeClr>
                  </a:solidFill>
                  <a:latin typeface="Times New Roman" panose="02020603050405020304" pitchFamily="18" charset="0"/>
                  <a:cs typeface="Times New Roman" panose="02020603050405020304" pitchFamily="18" charset="0"/>
                </a:rPr>
                <a:t>6</a:t>
              </a: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 </a:t>
              </a:r>
              <a:r>
                <a:rPr lang="en-IN" sz="2000" b="1" dirty="0">
                  <a:solidFill>
                    <a:schemeClr val="accent2">
                      <a:lumMod val="75000"/>
                    </a:schemeClr>
                  </a:solidFill>
                  <a:latin typeface="Times New Roman" panose="02020603050405020304" pitchFamily="18" charset="0"/>
                  <a:cs typeface="Times New Roman" panose="02020603050405020304" pitchFamily="18" charset="0"/>
                </a:rPr>
                <a:t>Superhet </a:t>
              </a: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Receiver</a:t>
              </a:r>
              <a:endParaRPr lang="en-IN" sz="2000" b="1" dirty="0" smtClean="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6646985" y="4396154"/>
              <a:ext cx="2313454" cy="369332"/>
            </a:xfrm>
            <a:prstGeom prst="rect">
              <a:avLst/>
            </a:prstGeom>
            <a:noFill/>
          </p:spPr>
          <p:txBody>
            <a:bodyPr wrap="none" rtlCol="0">
              <a:spAutoFit/>
            </a:bodyPr>
            <a:lstStyle/>
            <a:p>
              <a:r>
                <a:rPr lang="en-IN" dirty="0" smtClean="0">
                  <a:latin typeface="Times New Roman" panose="02020603050405020304" pitchFamily="18" charset="0"/>
                  <a:cs typeface="Times New Roman" panose="02020603050405020304" pitchFamily="18" charset="0"/>
                </a:rPr>
                <a:t>Fig: </a:t>
              </a:r>
              <a:r>
                <a:rPr lang="en-IN" dirty="0" smtClean="0">
                  <a:latin typeface="Times New Roman" panose="02020603050405020304" pitchFamily="18" charset="0"/>
                  <a:cs typeface="Times New Roman" panose="02020603050405020304" pitchFamily="18" charset="0"/>
                </a:rPr>
                <a:t>Superhet Receiver</a:t>
              </a:r>
              <a:endParaRPr lang="en-IN" dirty="0">
                <a:latin typeface="Times New Roman" panose="02020603050405020304" pitchFamily="18" charset="0"/>
                <a:cs typeface="Times New Roman" panose="02020603050405020304" pitchFamily="18" charset="0"/>
              </a:endParaRPr>
            </a:p>
          </p:txBody>
        </p:sp>
      </p:grpSp>
      <p:pic>
        <p:nvPicPr>
          <p:cNvPr id="2" name="Picture 1"/>
          <p:cNvPicPr>
            <a:picLocks noChangeAspect="1"/>
          </p:cNvPicPr>
          <p:nvPr/>
        </p:nvPicPr>
        <p:blipFill>
          <a:blip r:embed="rId2"/>
          <a:stretch>
            <a:fillRect/>
          </a:stretch>
        </p:blipFill>
        <p:spPr>
          <a:xfrm>
            <a:off x="165222" y="650936"/>
            <a:ext cx="3149478" cy="1727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172" name="Picture 4" descr="8 Transistor Superhet Radio Sanyo Electric Co. Ltd.; Morigu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018" y="2268415"/>
            <a:ext cx="2782628" cy="17010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Rectangle 3"/>
          <p:cNvSpPr/>
          <p:nvPr/>
        </p:nvSpPr>
        <p:spPr>
          <a:xfrm>
            <a:off x="153975" y="4659897"/>
            <a:ext cx="1300356" cy="369332"/>
          </a:xfrm>
          <a:prstGeom prst="rect">
            <a:avLst/>
          </a:prstGeom>
        </p:spPr>
        <p:txBody>
          <a:bodyPr wrap="none">
            <a:spAutoFit/>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7</a:t>
            </a:r>
            <a:r>
              <a:rPr lang="en-IN" b="1" dirty="0" smtClean="0">
                <a:solidFill>
                  <a:schemeClr val="accent2">
                    <a:lumMod val="75000"/>
                  </a:schemeClr>
                </a:solidFill>
                <a:latin typeface="Times New Roman" panose="02020603050405020304" pitchFamily="18" charset="0"/>
                <a:cs typeface="Times New Roman" panose="02020603050405020304" pitchFamily="18" charset="0"/>
              </a:rPr>
              <a:t>. </a:t>
            </a:r>
            <a:r>
              <a:rPr lang="en-IN" b="1" dirty="0" smtClean="0">
                <a:solidFill>
                  <a:schemeClr val="accent2">
                    <a:lumMod val="75000"/>
                  </a:schemeClr>
                </a:solidFill>
                <a:latin typeface="Times New Roman" panose="02020603050405020304" pitchFamily="18" charset="0"/>
                <a:cs typeface="Times New Roman" panose="02020603050405020304" pitchFamily="18" charset="0"/>
              </a:rPr>
              <a:t>ESP8266</a:t>
            </a:r>
            <a:endParaRPr lang="en-IN" b="1" dirty="0" smtClean="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3112477" y="5090746"/>
            <a:ext cx="5539153" cy="923330"/>
          </a:xfrm>
          <a:prstGeom prst="rect">
            <a:avLst/>
          </a:prstGeom>
          <a:noFill/>
        </p:spPr>
        <p:txBody>
          <a:bodyPr wrap="square" rtlCol="0">
            <a:spAutoFit/>
          </a:bodyPr>
          <a:lstStyle/>
          <a:p>
            <a:r>
              <a:rPr lang="en-IN" dirty="0" smtClean="0">
                <a:solidFill>
                  <a:schemeClr val="tx2">
                    <a:lumMod val="60000"/>
                    <a:lumOff val="40000"/>
                  </a:schemeClr>
                </a:solidFill>
                <a:cs typeface="Times New Roman" panose="02020603050405020304" pitchFamily="18" charset="0"/>
              </a:rPr>
              <a:t>It </a:t>
            </a:r>
            <a:r>
              <a:rPr lang="en-IN" dirty="0">
                <a:solidFill>
                  <a:schemeClr val="tx2">
                    <a:lumMod val="60000"/>
                    <a:lumOff val="40000"/>
                  </a:schemeClr>
                </a:solidFill>
                <a:cs typeface="Times New Roman" panose="02020603050405020304" pitchFamily="18" charset="0"/>
              </a:rPr>
              <a:t>is the best </a:t>
            </a:r>
            <a:r>
              <a:rPr lang="en-IN" dirty="0" err="1">
                <a:solidFill>
                  <a:schemeClr val="tx2">
                    <a:lumMod val="60000"/>
                    <a:lumOff val="40000"/>
                  </a:schemeClr>
                </a:solidFill>
                <a:cs typeface="Times New Roman" panose="02020603050405020304" pitchFamily="18" charset="0"/>
              </a:rPr>
              <a:t>mcu</a:t>
            </a:r>
            <a:r>
              <a:rPr lang="en-IN" dirty="0">
                <a:solidFill>
                  <a:schemeClr val="tx2">
                    <a:lumMod val="60000"/>
                    <a:lumOff val="40000"/>
                  </a:schemeClr>
                </a:solidFill>
                <a:cs typeface="Times New Roman" panose="02020603050405020304" pitchFamily="18" charset="0"/>
              </a:rPr>
              <a:t> device because of its </a:t>
            </a:r>
            <a:r>
              <a:rPr lang="en-IN" dirty="0" err="1">
                <a:solidFill>
                  <a:schemeClr val="tx2">
                    <a:lumMod val="60000"/>
                    <a:lumOff val="40000"/>
                  </a:schemeClr>
                </a:solidFill>
                <a:cs typeface="Times New Roman" panose="02020603050405020304" pitchFamily="18" charset="0"/>
              </a:rPr>
              <a:t>wifi</a:t>
            </a:r>
            <a:r>
              <a:rPr lang="en-IN" dirty="0">
                <a:solidFill>
                  <a:schemeClr val="tx2">
                    <a:lumMod val="60000"/>
                    <a:lumOff val="40000"/>
                  </a:schemeClr>
                </a:solidFill>
                <a:cs typeface="Times New Roman" panose="02020603050405020304" pitchFamily="18" charset="0"/>
              </a:rPr>
              <a:t> capabilities(802.11 b/g/n/e/</a:t>
            </a:r>
            <a:r>
              <a:rPr lang="en-IN" dirty="0" err="1">
                <a:solidFill>
                  <a:schemeClr val="tx2">
                    <a:lumMod val="60000"/>
                    <a:lumOff val="40000"/>
                  </a:schemeClr>
                </a:solidFill>
                <a:cs typeface="Times New Roman" panose="02020603050405020304" pitchFamily="18" charset="0"/>
              </a:rPr>
              <a:t>i</a:t>
            </a:r>
            <a:r>
              <a:rPr lang="en-IN" dirty="0">
                <a:solidFill>
                  <a:schemeClr val="tx2">
                    <a:lumMod val="60000"/>
                    <a:lumOff val="40000"/>
                  </a:schemeClr>
                </a:solidFill>
                <a:cs typeface="Times New Roman" panose="02020603050405020304" pitchFamily="18" charset="0"/>
              </a:rPr>
              <a:t>) better than </a:t>
            </a:r>
            <a:r>
              <a:rPr lang="en-IN" dirty="0" err="1">
                <a:solidFill>
                  <a:schemeClr val="tx2">
                    <a:lumMod val="60000"/>
                    <a:lumOff val="40000"/>
                  </a:schemeClr>
                </a:solidFill>
                <a:cs typeface="Times New Roman" panose="02020603050405020304" pitchFamily="18" charset="0"/>
              </a:rPr>
              <a:t>arduino</a:t>
            </a:r>
            <a:r>
              <a:rPr lang="en-IN" dirty="0">
                <a:solidFill>
                  <a:schemeClr val="tx2">
                    <a:lumMod val="60000"/>
                    <a:lumOff val="40000"/>
                  </a:schemeClr>
                </a:solidFill>
                <a:cs typeface="Times New Roman" panose="02020603050405020304" pitchFamily="18" charset="0"/>
              </a:rPr>
              <a:t> </a:t>
            </a:r>
            <a:r>
              <a:rPr lang="en-IN" dirty="0" err="1">
                <a:solidFill>
                  <a:schemeClr val="tx2">
                    <a:lumMod val="60000"/>
                    <a:lumOff val="40000"/>
                  </a:schemeClr>
                </a:solidFill>
                <a:cs typeface="Times New Roman" panose="02020603050405020304" pitchFamily="18" charset="0"/>
              </a:rPr>
              <a:t>uno</a:t>
            </a:r>
            <a:r>
              <a:rPr lang="en-IN" dirty="0" smtClean="0">
                <a:solidFill>
                  <a:schemeClr val="tx2">
                    <a:lumMod val="60000"/>
                    <a:lumOff val="40000"/>
                  </a:schemeClr>
                </a:solidFill>
                <a:cs typeface="Times New Roman" panose="02020603050405020304" pitchFamily="18" charset="0"/>
              </a:rPr>
              <a:t>.</a:t>
            </a:r>
            <a:endParaRPr lang="en-IN" dirty="0">
              <a:solidFill>
                <a:schemeClr val="tx2">
                  <a:lumMod val="60000"/>
                  <a:lumOff val="40000"/>
                </a:schemeClr>
              </a:solidFill>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395654" y="5013264"/>
            <a:ext cx="2505807" cy="13963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p:cNvSpPr txBox="1"/>
          <p:nvPr/>
        </p:nvSpPr>
        <p:spPr>
          <a:xfrm>
            <a:off x="773722" y="6446911"/>
            <a:ext cx="1473480" cy="646331"/>
          </a:xfrm>
          <a:prstGeom prst="rect">
            <a:avLst/>
          </a:prstGeom>
          <a:noFill/>
        </p:spPr>
        <p:txBody>
          <a:bodyPr wrap="none" rtlCol="0">
            <a:spAutoFit/>
          </a:bodyPr>
          <a:lstStyle/>
          <a:p>
            <a:r>
              <a:rPr lang="en-IN" dirty="0" smtClean="0">
                <a:latin typeface="Times New Roman" panose="02020603050405020304" pitchFamily="18" charset="0"/>
                <a:cs typeface="Times New Roman" panose="02020603050405020304" pitchFamily="18" charset="0"/>
              </a:rPr>
              <a:t>Fig: ESP8266</a:t>
            </a:r>
          </a:p>
          <a:p>
            <a:endParaRPr lang="en-IN" dirty="0"/>
          </a:p>
        </p:txBody>
      </p:sp>
    </p:spTree>
    <p:extLst>
      <p:ext uri="{BB962C8B-B14F-4D97-AF65-F5344CB8AC3E}">
        <p14:creationId xmlns:p14="http://schemas.microsoft.com/office/powerpoint/2010/main" val="762513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0" y="330751"/>
            <a:ext cx="2013439" cy="400110"/>
          </a:xfrm>
          <a:prstGeom prst="rect">
            <a:avLst/>
          </a:prstGeom>
          <a:noFill/>
        </p:spPr>
        <p:txBody>
          <a:bodyPr wrap="square" rtlCol="0">
            <a:spAutoFit/>
          </a:bodyPr>
          <a:lstStyle/>
          <a:p>
            <a:r>
              <a:rPr lang="en-IN" sz="2000" b="1" dirty="0">
                <a:solidFill>
                  <a:schemeClr val="accent2">
                    <a:lumMod val="75000"/>
                  </a:schemeClr>
                </a:solidFill>
                <a:latin typeface="Times New Roman" panose="02020603050405020304" pitchFamily="18" charset="0"/>
                <a:cs typeface="Times New Roman" panose="02020603050405020304" pitchFamily="18" charset="0"/>
              </a:rPr>
              <a:t>8</a:t>
            </a: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 </a:t>
            </a:r>
            <a:r>
              <a:rPr lang="en-IN" sz="2000" b="1" dirty="0">
                <a:solidFill>
                  <a:schemeClr val="accent2">
                    <a:lumMod val="75000"/>
                  </a:schemeClr>
                </a:solidFill>
                <a:latin typeface="Times New Roman" panose="02020603050405020304" pitchFamily="18" charset="0"/>
                <a:cs typeface="Times New Roman" panose="02020603050405020304" pitchFamily="18" charset="0"/>
              </a:rPr>
              <a:t>Tx Rx </a:t>
            </a: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module</a:t>
            </a:r>
            <a:endParaRPr lang="en-IN" sz="2000" b="1" dirty="0" smtClean="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430598" y="753741"/>
            <a:ext cx="4944474" cy="923330"/>
          </a:xfrm>
          <a:prstGeom prst="rect">
            <a:avLst/>
          </a:prstGeom>
          <a:noFill/>
        </p:spPr>
        <p:txBody>
          <a:bodyPr wrap="square" rtlCol="0">
            <a:spAutoFit/>
          </a:bodyPr>
          <a:lstStyle/>
          <a:p>
            <a:r>
              <a:rPr lang="en-IN" dirty="0" smtClean="0">
                <a:solidFill>
                  <a:schemeClr val="tx2">
                    <a:lumMod val="60000"/>
                    <a:lumOff val="40000"/>
                  </a:schemeClr>
                </a:solidFill>
              </a:rPr>
              <a:t>This </a:t>
            </a:r>
            <a:r>
              <a:rPr lang="en-IN" dirty="0">
                <a:solidFill>
                  <a:schemeClr val="tx2">
                    <a:lumMod val="60000"/>
                    <a:lumOff val="40000"/>
                  </a:schemeClr>
                </a:solidFill>
              </a:rPr>
              <a:t>is a set of transmitters and receivers. Transmitting data from one end and receiving it on another end.</a:t>
            </a:r>
          </a:p>
        </p:txBody>
      </p:sp>
      <p:sp>
        <p:nvSpPr>
          <p:cNvPr id="7" name="TextBox 6"/>
          <p:cNvSpPr txBox="1"/>
          <p:nvPr/>
        </p:nvSpPr>
        <p:spPr>
          <a:xfrm>
            <a:off x="0" y="2449057"/>
            <a:ext cx="1545616" cy="400110"/>
          </a:xfrm>
          <a:prstGeom prst="rect">
            <a:avLst/>
          </a:prstGeom>
          <a:noFill/>
        </p:spPr>
        <p:txBody>
          <a:bodyPr wrap="none" rtlCol="0">
            <a:spAutoFit/>
          </a:bodyPr>
          <a:lstStyle/>
          <a:p>
            <a:r>
              <a:rPr lang="en-IN" sz="2000" b="1" dirty="0">
                <a:solidFill>
                  <a:schemeClr val="accent2">
                    <a:lumMod val="75000"/>
                  </a:schemeClr>
                </a:solidFill>
                <a:latin typeface="Times New Roman" panose="02020603050405020304" pitchFamily="18" charset="0"/>
                <a:cs typeface="Times New Roman" panose="02020603050405020304" pitchFamily="18" charset="0"/>
              </a:rPr>
              <a:t>9</a:t>
            </a:r>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 Ph Sensor</a:t>
            </a:r>
          </a:p>
        </p:txBody>
      </p:sp>
      <p:sp>
        <p:nvSpPr>
          <p:cNvPr id="8" name="Rectangle 7"/>
          <p:cNvSpPr/>
          <p:nvPr/>
        </p:nvSpPr>
        <p:spPr>
          <a:xfrm>
            <a:off x="541071" y="2815059"/>
            <a:ext cx="5748796" cy="1200329"/>
          </a:xfrm>
          <a:prstGeom prst="rect">
            <a:avLst/>
          </a:prstGeom>
        </p:spPr>
        <p:txBody>
          <a:bodyPr wrap="square">
            <a:spAutoFit/>
          </a:bodyPr>
          <a:lstStyle/>
          <a:p>
            <a:r>
              <a:rPr lang="en-IN" dirty="0">
                <a:solidFill>
                  <a:schemeClr val="tx2">
                    <a:lumMod val="60000"/>
                    <a:lumOff val="40000"/>
                  </a:schemeClr>
                </a:solidFill>
              </a:rPr>
              <a:t>A pH sensor is one of the most essential tools that's typically used for water measurements. This type of sensor is able to measure the amount of alkalinity and acidity in water and other solutions.</a:t>
            </a:r>
            <a:endParaRPr lang="en-IN"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6649750" y="2317605"/>
            <a:ext cx="2515033" cy="14542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7076209" y="4104409"/>
            <a:ext cx="1659429" cy="369332"/>
          </a:xfrm>
          <a:prstGeom prst="rect">
            <a:avLst/>
          </a:prstGeom>
          <a:noFill/>
        </p:spPr>
        <p:txBody>
          <a:bodyPr wrap="none" rtlCol="0">
            <a:spAutoFit/>
          </a:bodyPr>
          <a:lstStyle/>
          <a:p>
            <a:r>
              <a:rPr lang="en-IN" dirty="0" smtClean="0"/>
              <a:t>Fig: PH Sensor</a:t>
            </a:r>
            <a:endParaRPr lang="en-IN" dirty="0"/>
          </a:p>
        </p:txBody>
      </p:sp>
      <p:sp>
        <p:nvSpPr>
          <p:cNvPr id="11" name="TextBox 10"/>
          <p:cNvSpPr txBox="1"/>
          <p:nvPr/>
        </p:nvSpPr>
        <p:spPr>
          <a:xfrm>
            <a:off x="72736" y="4156364"/>
            <a:ext cx="2413546" cy="400110"/>
          </a:xfrm>
          <a:prstGeom prst="rect">
            <a:avLst/>
          </a:prstGeom>
          <a:noFill/>
        </p:spPr>
        <p:txBody>
          <a:bodyPr wrap="none" rtlCol="0">
            <a:spAutoFit/>
          </a:bodyPr>
          <a:lstStyle/>
          <a:p>
            <a:r>
              <a:rPr lang="en-IN" sz="2000" b="1" dirty="0" smtClean="0">
                <a:solidFill>
                  <a:schemeClr val="accent2">
                    <a:lumMod val="75000"/>
                  </a:schemeClr>
                </a:solidFill>
                <a:latin typeface="Times New Roman" panose="02020603050405020304" pitchFamily="18" charset="0"/>
                <a:cs typeface="Times New Roman" panose="02020603050405020304" pitchFamily="18" charset="0"/>
              </a:rPr>
              <a:t>10. Turbidity Sensor</a:t>
            </a:r>
            <a:endParaRPr lang="en-IN" sz="20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2857501" y="4665517"/>
            <a:ext cx="7065817" cy="1754326"/>
          </a:xfrm>
          <a:prstGeom prst="rect">
            <a:avLst/>
          </a:prstGeom>
          <a:noFill/>
        </p:spPr>
        <p:txBody>
          <a:bodyPr wrap="square" rtlCol="0">
            <a:spAutoFit/>
          </a:bodyPr>
          <a:lstStyle/>
          <a:p>
            <a:r>
              <a:rPr lang="en-IN" dirty="0">
                <a:solidFill>
                  <a:schemeClr val="tx2">
                    <a:lumMod val="60000"/>
                    <a:lumOff val="40000"/>
                  </a:schemeClr>
                </a:solidFill>
              </a:rPr>
              <a:t>Turbidity is an important indicator of the amount of suspended sediment in the water, which can have many negative effects on aquatic life. The suspended sediments that cause turbidity can block light to aquatic plants, smother aquatic organisms, and carry contaminants and pathogens, such as chlorine, lead, mercury, and bacteria.</a:t>
            </a:r>
          </a:p>
        </p:txBody>
      </p:sp>
      <p:pic>
        <p:nvPicPr>
          <p:cNvPr id="14" name="Picture 13"/>
          <p:cNvPicPr/>
          <p:nvPr/>
        </p:nvPicPr>
        <p:blipFill>
          <a:blip r:embed="rId3" cstate="print">
            <a:extLst>
              <a:ext uri="{28A0092B-C50C-407E-A947-70E740481C1C}">
                <a14:useLocalDpi xmlns:a14="http://schemas.microsoft.com/office/drawing/2010/main" val="0"/>
              </a:ext>
            </a:extLst>
          </a:blip>
          <a:stretch>
            <a:fillRect/>
          </a:stretch>
        </p:blipFill>
        <p:spPr>
          <a:xfrm>
            <a:off x="349827" y="4738255"/>
            <a:ext cx="2310246"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p:cNvSpPr txBox="1"/>
          <p:nvPr/>
        </p:nvSpPr>
        <p:spPr>
          <a:xfrm>
            <a:off x="394854" y="2171700"/>
            <a:ext cx="1945404" cy="369332"/>
          </a:xfrm>
          <a:prstGeom prst="rect">
            <a:avLst/>
          </a:prstGeom>
          <a:noFill/>
        </p:spPr>
        <p:txBody>
          <a:bodyPr wrap="none" rtlCol="0">
            <a:spAutoFit/>
          </a:bodyPr>
          <a:lstStyle/>
          <a:p>
            <a:r>
              <a:rPr lang="en-IN" dirty="0" smtClean="0"/>
              <a:t>Fig: Tx Rx Sensor</a:t>
            </a:r>
          </a:p>
        </p:txBody>
      </p:sp>
      <p:pic>
        <p:nvPicPr>
          <p:cNvPr id="8194" name="Picture 2" descr="433 MHZ RF MODULES TX &amp; RX PAIR Sens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819" y="822893"/>
            <a:ext cx="2192481" cy="13505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7628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317</TotalTime>
  <Words>1310</Words>
  <Application>Microsoft Office PowerPoint</Application>
  <PresentationFormat>Widescreen</PresentationFormat>
  <Paragraphs>136</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Courier New</vt:lpstr>
      <vt:lpstr>Proxima Nova</vt:lpstr>
      <vt:lpstr>Times New Roman</vt:lpstr>
      <vt:lpstr>Trebuchet MS</vt:lpstr>
      <vt:lpstr>Wingdings 3</vt:lpstr>
      <vt:lpstr>Facet</vt:lpstr>
      <vt:lpstr>PROBLEM STATEMENT </vt:lpstr>
      <vt:lpstr>PowerPoint Presentation</vt:lpstr>
      <vt:lpstr>PowerPoint Presentation</vt:lpstr>
      <vt:lpstr>Sensors</vt:lpstr>
      <vt:lpstr>List of Sensors Used in Project: </vt:lpstr>
      <vt:lpstr>PowerPoint Presentation</vt:lpstr>
      <vt:lpstr>PowerPoint Presentation</vt:lpstr>
      <vt:lpstr>PowerPoint Presentation</vt:lpstr>
      <vt:lpstr>PowerPoint Presentation</vt:lpstr>
      <vt:lpstr>PowerPoint Presentation</vt:lpstr>
      <vt:lpstr>PowerPoint Presentation</vt:lpstr>
      <vt:lpstr>NETWORKING</vt:lpstr>
      <vt:lpstr>PowerPoint Presentation</vt:lpstr>
      <vt:lpstr>But before moving toward our various society we would like to present our core architecture for 1 building </vt:lpstr>
      <vt:lpstr>This is the core structure of our project which gives the idea of how our model is working with various sensors and other devices. As for the communication between every sensor and device we are using Tx &amp; Rx for transmitting and receiving the data so that the whole system becomes wireless and works on wifi.   All the real-time data will be received by the Superhet Receiver, sent to the system in the form of the datasheet. Now move toward our sensor and other devices. As we can see water is supplied to all the buildings through an underground water reservoir. Through a turbidity sensor and pH sensor, we check the contaminant present and pH of the water before delivering it to all the buildings. After that, we used a relay that turns on/off the motor as per the signal received through Rx.   In every building, we used a level sensor, overflow sensor, and water meter. Level sensors provide a signal through Tx when every water level is below the requirement and turn on the motor. It all used to detect leakage in the system. As for the overflow sensor, it generates an alarm as well as a signal to turn off the motor. And as for the water meter as we get it from its name it is installed in every building to give the data of water consumption of every building and help us to maintain water management and minimize the water leakage in the society. </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Anubhav Bhardwaj</dc:creator>
  <cp:lastModifiedBy>Anubhav Bhardwaj</cp:lastModifiedBy>
  <cp:revision>24</cp:revision>
  <dcterms:created xsi:type="dcterms:W3CDTF">2020-10-29T13:48:15Z</dcterms:created>
  <dcterms:modified xsi:type="dcterms:W3CDTF">2020-10-29T19:05:51Z</dcterms:modified>
</cp:coreProperties>
</file>